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5" r:id="rId2"/>
    <p:sldMasterId id="2147483668" r:id="rId3"/>
  </p:sldMasterIdLst>
  <p:notesMasterIdLst>
    <p:notesMasterId r:id="rId14"/>
  </p:notesMasterIdLst>
  <p:sldIdLst>
    <p:sldId id="256" r:id="rId4"/>
    <p:sldId id="260" r:id="rId5"/>
    <p:sldId id="288" r:id="rId6"/>
    <p:sldId id="280" r:id="rId7"/>
    <p:sldId id="263" r:id="rId8"/>
    <p:sldId id="285" r:id="rId9"/>
    <p:sldId id="289" r:id="rId10"/>
    <p:sldId id="266" r:id="rId11"/>
    <p:sldId id="290" r:id="rId12"/>
    <p:sldId id="29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DFFE1C-F0FF-415B-ADEE-A34AECED183C}" type="datetimeFigureOut">
              <a:rPr lang="en-US" smtClean="0"/>
              <a:t>11/9/2021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DCEAC8-A661-4418-B2A4-DE72D352594D}" type="slidenum">
              <a:rPr lang="en-US" smtClean="0"/>
              <a:t>‹#›</a:t>
            </a:fld>
            <a:endParaRPr lang="en-US"/>
          </a:p>
        </p:txBody>
      </p:sp>
    </p:spTree>
    <p:extLst>
      <p:ext uri="{BB962C8B-B14F-4D97-AF65-F5344CB8AC3E}">
        <p14:creationId xmlns:p14="http://schemas.microsoft.com/office/powerpoint/2010/main" val="3921037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0B0985C8-3D07-4E5B-9F75-54E84E8FB90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092F5C6-7E18-445B-81A7-F6C0F9495FE6}" type="slidenum">
              <a:rPr lang="en-US" altLang="en-US"/>
              <a:pPr>
                <a:spcBef>
                  <a:spcPct val="0"/>
                </a:spcBef>
              </a:pPr>
              <a:t>2</a:t>
            </a:fld>
            <a:endParaRPr lang="en-US" altLang="en-US"/>
          </a:p>
        </p:txBody>
      </p:sp>
      <p:sp>
        <p:nvSpPr>
          <p:cNvPr id="8195" name="Rectangle 2">
            <a:extLst>
              <a:ext uri="{FF2B5EF4-FFF2-40B4-BE49-F238E27FC236}">
                <a16:creationId xmlns:a16="http://schemas.microsoft.com/office/drawing/2014/main" id="{F02CB48B-B7AA-42CD-B7BA-8E54109B2A28}"/>
              </a:ext>
            </a:extLst>
          </p:cNvPr>
          <p:cNvSpPr>
            <a:spLocks noGrp="1" noRot="1" noChangeAspect="1" noChangeArrowheads="1" noTextEdit="1"/>
          </p:cNvSpPr>
          <p:nvPr>
            <p:ph type="sldImg"/>
          </p:nvPr>
        </p:nvSpPr>
        <p:spPr>
          <a:xfrm>
            <a:off x="381000" y="685800"/>
            <a:ext cx="6096000" cy="3429000"/>
          </a:xfrm>
          <a:ln/>
        </p:spPr>
      </p:sp>
      <p:sp>
        <p:nvSpPr>
          <p:cNvPr id="8196" name="Rectangle 3">
            <a:extLst>
              <a:ext uri="{FF2B5EF4-FFF2-40B4-BE49-F238E27FC236}">
                <a16:creationId xmlns:a16="http://schemas.microsoft.com/office/drawing/2014/main" id="{1B76419A-FF5F-4C98-A512-3CE056D590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In this lesson, students will learn the definitions of both potential and kinetic energy. They will also be able to give examples of each and explain how potential energy changes into kinetic energy.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96FD0-05D7-48A9-B2CB-92BFB99B369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349BDC-A16B-4FD9-A06F-8BAF394F82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E6CB42B-2D6C-40E3-A18D-45D4998DA57B}"/>
              </a:ext>
            </a:extLst>
          </p:cNvPr>
          <p:cNvSpPr>
            <a:spLocks noGrp="1"/>
          </p:cNvSpPr>
          <p:nvPr>
            <p:ph type="dt" sz="half" idx="10"/>
          </p:nvPr>
        </p:nvSpPr>
        <p:spPr/>
        <p:txBody>
          <a:bodyPr/>
          <a:lstStyle/>
          <a:p>
            <a:fld id="{25FD9C11-9EB9-49E4-95E7-9C68485CD7E7}" type="datetimeFigureOut">
              <a:rPr lang="en-US" smtClean="0"/>
              <a:t>11/9/2021</a:t>
            </a:fld>
            <a:endParaRPr lang="en-US"/>
          </a:p>
        </p:txBody>
      </p:sp>
      <p:sp>
        <p:nvSpPr>
          <p:cNvPr id="5" name="Footer Placeholder 4">
            <a:extLst>
              <a:ext uri="{FF2B5EF4-FFF2-40B4-BE49-F238E27FC236}">
                <a16:creationId xmlns:a16="http://schemas.microsoft.com/office/drawing/2014/main" id="{3969CAFD-821C-4B46-B9B3-10B0EAEA74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6685B7-F5FD-40FB-8F59-C4A4D2169C3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2996717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BA04B-065B-4C59-8A1A-D97BCB8DEF1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3C78BC8-DE5F-4A71-9150-E8232725A6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A2DDAB-AF5B-40BE-B917-06730144AC19}"/>
              </a:ext>
            </a:extLst>
          </p:cNvPr>
          <p:cNvSpPr>
            <a:spLocks noGrp="1"/>
          </p:cNvSpPr>
          <p:nvPr>
            <p:ph type="dt" sz="half" idx="10"/>
          </p:nvPr>
        </p:nvSpPr>
        <p:spPr/>
        <p:txBody>
          <a:bodyPr/>
          <a:lstStyle/>
          <a:p>
            <a:fld id="{25FD9C11-9EB9-49E4-95E7-9C68485CD7E7}" type="datetimeFigureOut">
              <a:rPr lang="en-US" smtClean="0"/>
              <a:t>11/9/2021</a:t>
            </a:fld>
            <a:endParaRPr lang="en-US"/>
          </a:p>
        </p:txBody>
      </p:sp>
      <p:sp>
        <p:nvSpPr>
          <p:cNvPr id="5" name="Footer Placeholder 4">
            <a:extLst>
              <a:ext uri="{FF2B5EF4-FFF2-40B4-BE49-F238E27FC236}">
                <a16:creationId xmlns:a16="http://schemas.microsoft.com/office/drawing/2014/main" id="{877BEFA7-B0E4-49CC-AB86-2676FD2E0E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E6E9F3-799A-4217-8597-70722C2E4FF2}"/>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880454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8669B9-D378-4C8B-B680-810231EB561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C1658BA-E4EF-4CEB-8AAC-AF9FE242402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011605-A1F6-4C6C-AB1D-9E2E4ABB38D8}"/>
              </a:ext>
            </a:extLst>
          </p:cNvPr>
          <p:cNvSpPr>
            <a:spLocks noGrp="1"/>
          </p:cNvSpPr>
          <p:nvPr>
            <p:ph type="dt" sz="half" idx="10"/>
          </p:nvPr>
        </p:nvSpPr>
        <p:spPr/>
        <p:txBody>
          <a:bodyPr/>
          <a:lstStyle/>
          <a:p>
            <a:fld id="{25FD9C11-9EB9-49E4-95E7-9C68485CD7E7}" type="datetimeFigureOut">
              <a:rPr lang="en-US" smtClean="0"/>
              <a:t>11/9/2021</a:t>
            </a:fld>
            <a:endParaRPr lang="en-US"/>
          </a:p>
        </p:txBody>
      </p:sp>
      <p:sp>
        <p:nvSpPr>
          <p:cNvPr id="5" name="Footer Placeholder 4">
            <a:extLst>
              <a:ext uri="{FF2B5EF4-FFF2-40B4-BE49-F238E27FC236}">
                <a16:creationId xmlns:a16="http://schemas.microsoft.com/office/drawing/2014/main" id="{0FD29FDC-8268-4D1C-9551-34126F3FFC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F66B3E-502F-4095-8B9A-F70A61B39DB7}"/>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3992641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4F7975E-B8CB-4FDA-82AE-30062C3F380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0100D35-BF61-476F-BA87-E5F85908F22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4BF1151-7686-483B-8ACA-ACFCE40A53DA}"/>
              </a:ext>
            </a:extLst>
          </p:cNvPr>
          <p:cNvSpPr>
            <a:spLocks noGrp="1" noChangeArrowheads="1"/>
          </p:cNvSpPr>
          <p:nvPr>
            <p:ph type="sldNum" sz="quarter" idx="12"/>
          </p:nvPr>
        </p:nvSpPr>
        <p:spPr>
          <a:ln/>
        </p:spPr>
        <p:txBody>
          <a:bodyPr/>
          <a:lstStyle>
            <a:lvl1pPr>
              <a:defRPr/>
            </a:lvl1pPr>
          </a:lstStyle>
          <a:p>
            <a:pPr>
              <a:defRPr/>
            </a:pPr>
            <a:fld id="{DE70F823-7D01-437D-8F03-CBF91363EFC2}" type="slidenum">
              <a:rPr lang="en-US" altLang="en-US"/>
              <a:pPr>
                <a:defRPr/>
              </a:pPr>
              <a:t>‹#›</a:t>
            </a:fld>
            <a:endParaRPr lang="en-US" altLang="en-US"/>
          </a:p>
        </p:txBody>
      </p:sp>
    </p:spTree>
    <p:extLst>
      <p:ext uri="{BB962C8B-B14F-4D97-AF65-F5344CB8AC3E}">
        <p14:creationId xmlns:p14="http://schemas.microsoft.com/office/powerpoint/2010/main" val="10892637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9490967A-418E-44F5-A3F6-65D1C86C63C3}"/>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286FBCC4-DFA6-4932-AB36-FF8A33E60F0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61BE646B-6641-4D3F-8F23-E2DACC8C9E04}"/>
              </a:ext>
            </a:extLst>
          </p:cNvPr>
          <p:cNvSpPr>
            <a:spLocks noGrp="1" noChangeArrowheads="1"/>
          </p:cNvSpPr>
          <p:nvPr>
            <p:ph type="sldNum" sz="quarter" idx="12"/>
          </p:nvPr>
        </p:nvSpPr>
        <p:spPr>
          <a:ln/>
        </p:spPr>
        <p:txBody>
          <a:bodyPr/>
          <a:lstStyle>
            <a:lvl1pPr>
              <a:defRPr/>
            </a:lvl1pPr>
          </a:lstStyle>
          <a:p>
            <a:pPr>
              <a:defRPr/>
            </a:pPr>
            <a:fld id="{B1776830-96EC-43F2-90A9-50B7B6BECB57}" type="slidenum">
              <a:rPr lang="en-US" altLang="en-US"/>
              <a:pPr>
                <a:defRPr/>
              </a:pPr>
              <a:t>‹#›</a:t>
            </a:fld>
            <a:endParaRPr lang="en-US" altLang="en-US"/>
          </a:p>
        </p:txBody>
      </p:sp>
    </p:spTree>
    <p:extLst>
      <p:ext uri="{BB962C8B-B14F-4D97-AF65-F5344CB8AC3E}">
        <p14:creationId xmlns:p14="http://schemas.microsoft.com/office/powerpoint/2010/main" val="9194470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097AD7B3-552D-418A-A008-F0A3F215E962}"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561727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6FD2A-6E54-4C75-BDFE-BB081A3E06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A7D287-E731-4A2F-A171-67C33223DA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6681E5-851B-401B-B7F0-96A93E69586A}"/>
              </a:ext>
            </a:extLst>
          </p:cNvPr>
          <p:cNvSpPr>
            <a:spLocks noGrp="1"/>
          </p:cNvSpPr>
          <p:nvPr>
            <p:ph type="dt" sz="half" idx="10"/>
          </p:nvPr>
        </p:nvSpPr>
        <p:spPr/>
        <p:txBody>
          <a:bodyPr/>
          <a:lstStyle/>
          <a:p>
            <a:fld id="{25FD9C11-9EB9-49E4-95E7-9C68485CD7E7}" type="datetimeFigureOut">
              <a:rPr lang="en-US" smtClean="0"/>
              <a:t>11/9/2021</a:t>
            </a:fld>
            <a:endParaRPr lang="en-US"/>
          </a:p>
        </p:txBody>
      </p:sp>
      <p:sp>
        <p:nvSpPr>
          <p:cNvPr id="5" name="Footer Placeholder 4">
            <a:extLst>
              <a:ext uri="{FF2B5EF4-FFF2-40B4-BE49-F238E27FC236}">
                <a16:creationId xmlns:a16="http://schemas.microsoft.com/office/drawing/2014/main" id="{DE35B562-2FCD-4332-86B2-08C543663D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3F6FDB-AFCE-42A1-BE66-B7FD97983A77}"/>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680007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1197A-457B-48B1-9BB4-C7CBC519C1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B5DAC19-1607-4B35-B1CA-5ECBE69566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F095B5-BC7B-41EB-A639-50004B812E3A}"/>
              </a:ext>
            </a:extLst>
          </p:cNvPr>
          <p:cNvSpPr>
            <a:spLocks noGrp="1"/>
          </p:cNvSpPr>
          <p:nvPr>
            <p:ph type="dt" sz="half" idx="10"/>
          </p:nvPr>
        </p:nvSpPr>
        <p:spPr/>
        <p:txBody>
          <a:bodyPr/>
          <a:lstStyle/>
          <a:p>
            <a:fld id="{25FD9C11-9EB9-49E4-95E7-9C68485CD7E7}" type="datetimeFigureOut">
              <a:rPr lang="en-US" smtClean="0"/>
              <a:t>11/9/2021</a:t>
            </a:fld>
            <a:endParaRPr lang="en-US"/>
          </a:p>
        </p:txBody>
      </p:sp>
      <p:sp>
        <p:nvSpPr>
          <p:cNvPr id="5" name="Footer Placeholder 4">
            <a:extLst>
              <a:ext uri="{FF2B5EF4-FFF2-40B4-BE49-F238E27FC236}">
                <a16:creationId xmlns:a16="http://schemas.microsoft.com/office/drawing/2014/main" id="{F072D327-E9F0-4205-A9B0-90AABEBCE1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1CA70B-5924-4D3C-9956-54DB9364DCA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643785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038FC-A0D4-42D0-BE93-4BE00C44D4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64E8AA-B44D-4047-85F7-8D6A1FB2322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94849B3-89D1-4C31-964E-194ED838F4B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FCE0C6-340F-46AF-884F-B54607FB21B1}"/>
              </a:ext>
            </a:extLst>
          </p:cNvPr>
          <p:cNvSpPr>
            <a:spLocks noGrp="1"/>
          </p:cNvSpPr>
          <p:nvPr>
            <p:ph type="dt" sz="half" idx="10"/>
          </p:nvPr>
        </p:nvSpPr>
        <p:spPr/>
        <p:txBody>
          <a:bodyPr/>
          <a:lstStyle/>
          <a:p>
            <a:fld id="{25FD9C11-9EB9-49E4-95E7-9C68485CD7E7}" type="datetimeFigureOut">
              <a:rPr lang="en-US" smtClean="0"/>
              <a:t>11/9/2021</a:t>
            </a:fld>
            <a:endParaRPr lang="en-US"/>
          </a:p>
        </p:txBody>
      </p:sp>
      <p:sp>
        <p:nvSpPr>
          <p:cNvPr id="6" name="Footer Placeholder 5">
            <a:extLst>
              <a:ext uri="{FF2B5EF4-FFF2-40B4-BE49-F238E27FC236}">
                <a16:creationId xmlns:a16="http://schemas.microsoft.com/office/drawing/2014/main" id="{F0951D89-475B-42DB-928A-3BD274D3CB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F656DD-7602-4C66-B106-54BBA355BC5F}"/>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228833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EC090-3A59-49EC-8354-634C8AEA5E0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6E03C90-7CAC-43AE-9FAB-C22A7338BC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A0A307-D00E-4F2C-A25A-B05A3302CA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2306660-40AE-4096-A17E-E26980B36C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6A2D98-BAB6-4986-BC79-918852E386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6BA76DB-6CB5-4500-8C40-8450AA8F1BDB}"/>
              </a:ext>
            </a:extLst>
          </p:cNvPr>
          <p:cNvSpPr>
            <a:spLocks noGrp="1"/>
          </p:cNvSpPr>
          <p:nvPr>
            <p:ph type="dt" sz="half" idx="10"/>
          </p:nvPr>
        </p:nvSpPr>
        <p:spPr/>
        <p:txBody>
          <a:bodyPr/>
          <a:lstStyle/>
          <a:p>
            <a:fld id="{25FD9C11-9EB9-49E4-95E7-9C68485CD7E7}" type="datetimeFigureOut">
              <a:rPr lang="en-US" smtClean="0"/>
              <a:t>11/9/2021</a:t>
            </a:fld>
            <a:endParaRPr lang="en-US"/>
          </a:p>
        </p:txBody>
      </p:sp>
      <p:sp>
        <p:nvSpPr>
          <p:cNvPr id="8" name="Footer Placeholder 7">
            <a:extLst>
              <a:ext uri="{FF2B5EF4-FFF2-40B4-BE49-F238E27FC236}">
                <a16:creationId xmlns:a16="http://schemas.microsoft.com/office/drawing/2014/main" id="{6D212315-98DA-485F-B71B-349A72C47A9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FC65ACB-4E87-44BE-ACA2-AE950CB1860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2398223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5149F-84BE-491B-BE3E-939537D2DD5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60CE16D-FA50-40FF-9897-F8C41AA2D7CF}"/>
              </a:ext>
            </a:extLst>
          </p:cNvPr>
          <p:cNvSpPr>
            <a:spLocks noGrp="1"/>
          </p:cNvSpPr>
          <p:nvPr>
            <p:ph type="dt" sz="half" idx="10"/>
          </p:nvPr>
        </p:nvSpPr>
        <p:spPr/>
        <p:txBody>
          <a:bodyPr/>
          <a:lstStyle/>
          <a:p>
            <a:fld id="{25FD9C11-9EB9-49E4-95E7-9C68485CD7E7}" type="datetimeFigureOut">
              <a:rPr lang="en-US" smtClean="0"/>
              <a:t>11/9/2021</a:t>
            </a:fld>
            <a:endParaRPr lang="en-US"/>
          </a:p>
        </p:txBody>
      </p:sp>
      <p:sp>
        <p:nvSpPr>
          <p:cNvPr id="4" name="Footer Placeholder 3">
            <a:extLst>
              <a:ext uri="{FF2B5EF4-FFF2-40B4-BE49-F238E27FC236}">
                <a16:creationId xmlns:a16="http://schemas.microsoft.com/office/drawing/2014/main" id="{5CEB4847-45C3-40D5-B979-CB2EDCFEDD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EC0407D-2034-48D6-A515-55610FBA020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338632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48575D-0AB9-46F4-8881-5056EB5742E9}"/>
              </a:ext>
            </a:extLst>
          </p:cNvPr>
          <p:cNvSpPr>
            <a:spLocks noGrp="1"/>
          </p:cNvSpPr>
          <p:nvPr>
            <p:ph type="dt" sz="half" idx="10"/>
          </p:nvPr>
        </p:nvSpPr>
        <p:spPr/>
        <p:txBody>
          <a:bodyPr/>
          <a:lstStyle/>
          <a:p>
            <a:fld id="{25FD9C11-9EB9-49E4-95E7-9C68485CD7E7}" type="datetimeFigureOut">
              <a:rPr lang="en-US" smtClean="0"/>
              <a:t>11/9/2021</a:t>
            </a:fld>
            <a:endParaRPr lang="en-US"/>
          </a:p>
        </p:txBody>
      </p:sp>
      <p:sp>
        <p:nvSpPr>
          <p:cNvPr id="3" name="Footer Placeholder 2">
            <a:extLst>
              <a:ext uri="{FF2B5EF4-FFF2-40B4-BE49-F238E27FC236}">
                <a16:creationId xmlns:a16="http://schemas.microsoft.com/office/drawing/2014/main" id="{E97C5A34-6101-4566-9038-22A99733049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225B794-F59A-466E-B51F-EB127E872BE3}"/>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350549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B7F6C-98D3-4669-9A42-CB89BDFBD5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AE4A46E-2243-4DF3-9DD6-B7A1E9C945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3F689E-9ABE-49F6-9454-9FBD469978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A4710B-CC75-4013-92F8-5EAB7BA52C2A}"/>
              </a:ext>
            </a:extLst>
          </p:cNvPr>
          <p:cNvSpPr>
            <a:spLocks noGrp="1"/>
          </p:cNvSpPr>
          <p:nvPr>
            <p:ph type="dt" sz="half" idx="10"/>
          </p:nvPr>
        </p:nvSpPr>
        <p:spPr/>
        <p:txBody>
          <a:bodyPr/>
          <a:lstStyle/>
          <a:p>
            <a:fld id="{25FD9C11-9EB9-49E4-95E7-9C68485CD7E7}" type="datetimeFigureOut">
              <a:rPr lang="en-US" smtClean="0"/>
              <a:t>11/9/2021</a:t>
            </a:fld>
            <a:endParaRPr lang="en-US"/>
          </a:p>
        </p:txBody>
      </p:sp>
      <p:sp>
        <p:nvSpPr>
          <p:cNvPr id="6" name="Footer Placeholder 5">
            <a:extLst>
              <a:ext uri="{FF2B5EF4-FFF2-40B4-BE49-F238E27FC236}">
                <a16:creationId xmlns:a16="http://schemas.microsoft.com/office/drawing/2014/main" id="{3FBB0CFD-494E-4379-94FC-674811C3F2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3984C1-1ECD-4473-BF35-B5B65813E38C}"/>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2697668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D9D03-ED35-46CD-A3E6-FE9DFBFD11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904727-1B29-44D8-B57D-D45D4E2C2D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F1DFB8-B026-4173-AE46-DC0EBE0A26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6AC9A5-6161-49D8-9725-1DE081BEED3F}"/>
              </a:ext>
            </a:extLst>
          </p:cNvPr>
          <p:cNvSpPr>
            <a:spLocks noGrp="1"/>
          </p:cNvSpPr>
          <p:nvPr>
            <p:ph type="dt" sz="half" idx="10"/>
          </p:nvPr>
        </p:nvSpPr>
        <p:spPr/>
        <p:txBody>
          <a:bodyPr/>
          <a:lstStyle/>
          <a:p>
            <a:fld id="{25FD9C11-9EB9-49E4-95E7-9C68485CD7E7}" type="datetimeFigureOut">
              <a:rPr lang="en-US" smtClean="0"/>
              <a:t>11/9/2021</a:t>
            </a:fld>
            <a:endParaRPr lang="en-US"/>
          </a:p>
        </p:txBody>
      </p:sp>
      <p:sp>
        <p:nvSpPr>
          <p:cNvPr id="6" name="Footer Placeholder 5">
            <a:extLst>
              <a:ext uri="{FF2B5EF4-FFF2-40B4-BE49-F238E27FC236}">
                <a16:creationId xmlns:a16="http://schemas.microsoft.com/office/drawing/2014/main" id="{DBD62D42-9A7B-441E-B067-54B32AADF5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ABA662-CE39-4D99-A308-4D3A5F074E95}"/>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395230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2F89DD-3CDF-4897-B2B0-DC7B22AF01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57C8EA8-8C54-4C9E-B88B-8EC08CDD3D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1B0175-36D4-4394-902A-4AF6777D36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FD9C11-9EB9-49E4-95E7-9C68485CD7E7}" type="datetimeFigureOut">
              <a:rPr lang="en-US" smtClean="0"/>
              <a:t>11/9/2021</a:t>
            </a:fld>
            <a:endParaRPr lang="en-US"/>
          </a:p>
        </p:txBody>
      </p:sp>
      <p:sp>
        <p:nvSpPr>
          <p:cNvPr id="5" name="Footer Placeholder 4">
            <a:extLst>
              <a:ext uri="{FF2B5EF4-FFF2-40B4-BE49-F238E27FC236}">
                <a16:creationId xmlns:a16="http://schemas.microsoft.com/office/drawing/2014/main" id="{2A113F03-C7FC-4095-A1C3-22FAD12FBC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A1F52EE-1204-44B7-82DC-DA40571263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D64032-D63F-4B8D-AD97-F19E2171229F}" type="slidenum">
              <a:rPr lang="en-US" smtClean="0"/>
              <a:t>‹#›</a:t>
            </a:fld>
            <a:endParaRPr lang="en-US"/>
          </a:p>
        </p:txBody>
      </p:sp>
    </p:spTree>
    <p:extLst>
      <p:ext uri="{BB962C8B-B14F-4D97-AF65-F5344CB8AC3E}">
        <p14:creationId xmlns:p14="http://schemas.microsoft.com/office/powerpoint/2010/main" val="1953365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80"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CF9426-F24A-43AF-81DC-F773A9EED077}"/>
              </a:ext>
            </a:extLst>
          </p:cNvPr>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77CD47E5-D895-4B33-B163-97C347FCB5D5}"/>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B919933-CC19-4B7F-B339-20F3EAFE2A0B}"/>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127BCE19-7A0F-420F-B13E-FC72172080EC}"/>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CF77F471-FC6B-4CC2-8A88-FF41DE0AD703}"/>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2EB58547-BF53-4FA3-8384-4A7DE2541D6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3" r:id="rId1"/>
    <p:sldLayoutId id="2147483681" r:id="rId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rgbClr val="008080"/>
            </a:gs>
            <a:gs pos="100000">
              <a:srgbClr val="CCFFFF"/>
            </a:gs>
          </a:gsLst>
          <a:lin ang="5400000" scaled="1"/>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lt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91D4D32E-A012-41AB-A39F-ECB6E93E482E}"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70274268"/>
      </p:ext>
    </p:extLst>
  </p:cSld>
  <p:clrMap bg1="lt1" tx1="dk1" bg2="lt2" tx2="dk2" accent1="accent1" accent2="accent2" accent3="accent3" accent4="accent4" accent5="accent5" accent6="accent6" hlink="hlink" folHlink="folHlink"/>
  <p:sldLayoutIdLst>
    <p:sldLayoutId id="2147483669" r:id="rId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2.xml"/><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2.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2.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D1519-89E8-4A85-ADB4-C24FFEA82337}"/>
              </a:ext>
            </a:extLst>
          </p:cNvPr>
          <p:cNvSpPr>
            <a:spLocks noGrp="1"/>
          </p:cNvSpPr>
          <p:nvPr>
            <p:ph type="ctrTitle"/>
          </p:nvPr>
        </p:nvSpPr>
        <p:spPr>
          <a:solidFill>
            <a:srgbClr val="FFC000"/>
          </a:solidFill>
        </p:spPr>
        <p:txBody>
          <a:bodyPr/>
          <a:lstStyle/>
          <a:p>
            <a:r>
              <a:rPr lang="en-US" dirty="0"/>
              <a:t>Rearranging Efficiency Equation and teach examples</a:t>
            </a:r>
          </a:p>
        </p:txBody>
      </p:sp>
      <p:sp>
        <p:nvSpPr>
          <p:cNvPr id="3" name="Subtitle 2">
            <a:extLst>
              <a:ext uri="{FF2B5EF4-FFF2-40B4-BE49-F238E27FC236}">
                <a16:creationId xmlns:a16="http://schemas.microsoft.com/office/drawing/2014/main" id="{AF7AD063-EFAF-45AF-8B4F-F7F5E64E2A7C}"/>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81712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FF0000"/>
          </a:solidFill>
        </p:spPr>
        <p:txBody>
          <a:bodyPr>
            <a:normAutofit/>
          </a:bodyPr>
          <a:lstStyle/>
          <a:p>
            <a:pPr fontAlgn="auto">
              <a:spcAft>
                <a:spcPts val="0"/>
              </a:spcAft>
              <a:defRPr/>
            </a:pPr>
            <a:r>
              <a:rPr lang="en-US" dirty="0">
                <a:solidFill>
                  <a:schemeClr val="tx1"/>
                </a:solidFill>
              </a:rPr>
              <a:t>Calculation Example #3</a:t>
            </a:r>
          </a:p>
        </p:txBody>
      </p:sp>
      <p:sp>
        <p:nvSpPr>
          <p:cNvPr id="23555" name="Rectangle 3"/>
          <p:cNvSpPr>
            <a:spLocks noGrp="1" noChangeArrowheads="1"/>
          </p:cNvSpPr>
          <p:nvPr>
            <p:ph idx="1"/>
          </p:nvPr>
        </p:nvSpPr>
        <p:spPr/>
        <p:txBody>
          <a:bodyPr/>
          <a:lstStyle/>
          <a:p>
            <a:pPr marL="0" marR="0" indent="0">
              <a:spcBef>
                <a:spcPts val="0"/>
              </a:spcBef>
              <a:spcAft>
                <a:spcPts val="0"/>
              </a:spcAft>
              <a:buNone/>
            </a:pPr>
            <a:r>
              <a:rPr lang="en-US" dirty="0">
                <a:latin typeface="+mj-lt"/>
                <a:ea typeface="Times New Roman" panose="02020603050405020304" pitchFamily="18" charset="0"/>
              </a:rPr>
              <a:t>3. Using a lever, a person applies 40 newtons of force and moves the lever 1 meter. This moves a 200 newton boulder at the other end by .1 meters. What is the efficiency of the lever?</a:t>
            </a:r>
            <a:endParaRPr lang="en-US" sz="2800" dirty="0">
              <a:latin typeface="+mj-lt"/>
              <a:ea typeface="Times New Roman" panose="02020603050405020304" pitchFamily="18" charset="0"/>
            </a:endParaRPr>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extLst>
              <p:ext uri="{D42A27DB-BD31-4B8C-83A1-F6EECF244321}">
                <p14:modId xmlns:p14="http://schemas.microsoft.com/office/powerpoint/2010/main" val="1007345469"/>
              </p:ext>
            </p:extLst>
          </p:nvPr>
        </p:nvGraphicFramePr>
        <p:xfrm>
          <a:off x="212036" y="3733800"/>
          <a:ext cx="11820938" cy="2987040"/>
        </p:xfrm>
        <a:graphic>
          <a:graphicData uri="http://schemas.openxmlformats.org/drawingml/2006/table">
            <a:tbl>
              <a:tblPr firstRow="1" firstCol="1" lastRow="1" lastCol="1" bandRow="1" bandCol="1"/>
              <a:tblGrid>
                <a:gridCol w="2216371">
                  <a:extLst>
                    <a:ext uri="{9D8B030D-6E8A-4147-A177-3AD203B41FA5}">
                      <a16:colId xmlns:a16="http://schemas.microsoft.com/office/drawing/2014/main" val="1298987676"/>
                    </a:ext>
                  </a:extLst>
                </a:gridCol>
                <a:gridCol w="9604567">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Eff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F</a:t>
                      </a:r>
                      <a:r>
                        <a:rPr lang="en-US" sz="2800" baseline="-25000" dirty="0">
                          <a:effectLst/>
                          <a:latin typeface="Times New Roman" panose="02020603050405020304" pitchFamily="18" charset="0"/>
                          <a:ea typeface="Times New Roman" panose="02020603050405020304" pitchFamily="18" charset="0"/>
                        </a:rPr>
                        <a:t>r</a:t>
                      </a:r>
                      <a:r>
                        <a:rPr lang="en-US" sz="2800" dirty="0">
                          <a:effectLst/>
                          <a:latin typeface="Times New Roman" panose="02020603050405020304" pitchFamily="18" charset="0"/>
                          <a:ea typeface="Times New Roman" panose="02020603050405020304" pitchFamily="18" charset="0"/>
                        </a:rPr>
                        <a:t>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D</a:t>
                      </a:r>
                      <a:r>
                        <a:rPr lang="en-US" sz="2800" baseline="-25000" dirty="0">
                          <a:effectLst/>
                          <a:latin typeface="Times New Roman" panose="02020603050405020304" pitchFamily="18" charset="0"/>
                          <a:ea typeface="Times New Roman" panose="02020603050405020304" pitchFamily="18" charset="0"/>
                        </a:rPr>
                        <a:t>r</a:t>
                      </a:r>
                      <a:r>
                        <a:rPr lang="en-US" sz="2800" dirty="0">
                          <a:effectLst/>
                          <a:latin typeface="Times New Roman" panose="02020603050405020304" pitchFamily="18" charset="0"/>
                          <a:ea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F</a:t>
                      </a:r>
                      <a:r>
                        <a:rPr kumimoji="0" lang="en-US" sz="2800" b="0" i="0" u="none" strike="noStrike" kern="1200" cap="none" spc="0" normalizeH="0" baseline="-2500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e</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D</a:t>
                      </a:r>
                      <a:r>
                        <a:rPr kumimoji="0" lang="en-US" sz="2800" b="0" i="0" u="none" strike="noStrike" kern="1200" cap="none" spc="0" normalizeH="0" baseline="-2500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e</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996819" y="5014687"/>
            <a:ext cx="1199096" cy="461665"/>
          </a:xfrm>
          <a:prstGeom prst="rect">
            <a:avLst/>
          </a:prstGeom>
          <a:noFill/>
        </p:spPr>
        <p:txBody>
          <a:bodyPr wrap="square" rtlCol="0">
            <a:spAutoFit/>
          </a:bodyPr>
          <a:lstStyle/>
          <a:p>
            <a:r>
              <a:rPr lang="en-US" sz="2400" dirty="0"/>
              <a:t>200N</a:t>
            </a:r>
          </a:p>
        </p:txBody>
      </p:sp>
      <p:sp>
        <p:nvSpPr>
          <p:cNvPr id="5" name="TextBox 4">
            <a:extLst>
              <a:ext uri="{FF2B5EF4-FFF2-40B4-BE49-F238E27FC236}">
                <a16:creationId xmlns:a16="http://schemas.microsoft.com/office/drawing/2014/main" id="{48A1B795-7378-4E41-BFFA-6BCF0143F5B7}"/>
              </a:ext>
            </a:extLst>
          </p:cNvPr>
          <p:cNvSpPr txBox="1"/>
          <p:nvPr/>
        </p:nvSpPr>
        <p:spPr>
          <a:xfrm>
            <a:off x="1065723" y="4567536"/>
            <a:ext cx="838200" cy="461665"/>
          </a:xfrm>
          <a:prstGeom prst="rect">
            <a:avLst/>
          </a:prstGeom>
          <a:noFill/>
        </p:spPr>
        <p:txBody>
          <a:bodyPr wrap="square" rtlCol="0">
            <a:spAutoFit/>
          </a:bodyPr>
          <a:lstStyle/>
          <a:p>
            <a:r>
              <a:rPr lang="en-US" sz="2400" dirty="0"/>
              <a:t>?</a:t>
            </a:r>
          </a:p>
        </p:txBody>
      </p:sp>
      <p:sp>
        <p:nvSpPr>
          <p:cNvPr id="10" name="TextBox 9">
            <a:extLst>
              <a:ext uri="{FF2B5EF4-FFF2-40B4-BE49-F238E27FC236}">
                <a16:creationId xmlns:a16="http://schemas.microsoft.com/office/drawing/2014/main" id="{2EED7FF6-53BA-4D22-9649-B4885832059E}"/>
              </a:ext>
            </a:extLst>
          </p:cNvPr>
          <p:cNvSpPr txBox="1"/>
          <p:nvPr/>
        </p:nvSpPr>
        <p:spPr>
          <a:xfrm>
            <a:off x="940023" y="5438130"/>
            <a:ext cx="1342729" cy="461665"/>
          </a:xfrm>
          <a:prstGeom prst="rect">
            <a:avLst/>
          </a:prstGeom>
          <a:noFill/>
        </p:spPr>
        <p:txBody>
          <a:bodyPr wrap="square" rtlCol="0">
            <a:spAutoFit/>
          </a:bodyPr>
          <a:lstStyle/>
          <a:p>
            <a:r>
              <a:rPr lang="en-US" sz="2400" dirty="0"/>
              <a:t>.1m</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5D6C25D-1FCC-4D36-B198-8E8E49B55AE6}"/>
                  </a:ext>
                </a:extLst>
              </p:cNvPr>
              <p:cNvSpPr txBox="1"/>
              <p:nvPr/>
            </p:nvSpPr>
            <p:spPr>
              <a:xfrm>
                <a:off x="4814726" y="5711913"/>
                <a:ext cx="3535901" cy="84273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Eff</m:t>
                      </m:r>
                      <m:r>
                        <a:rPr lang="en-US" sz="2400">
                          <a:latin typeface="Cambria Math" panose="02040503050406030204" pitchFamily="18" charset="0"/>
                          <a:ea typeface="Times New Roman" panose="02020603050405020304" pitchFamily="18" charset="0"/>
                          <a:cs typeface="Times New Roman" panose="02020603050405020304" pitchFamily="18" charset="0"/>
                        </a:rPr>
                        <m:t>= </m:t>
                      </m:r>
                      <m:f>
                        <m:fPr>
                          <m:ctrlPr>
                            <a:rPr lang="en-US" sz="2400" i="1">
                              <a:latin typeface="Cambria Math" panose="02040503050406030204" pitchFamily="18" charset="0"/>
                            </a:rPr>
                          </m:ctrlPr>
                        </m:fPr>
                        <m:num>
                          <m:r>
                            <a:rPr lang="en-US" sz="2400">
                              <a:latin typeface="Cambria Math" panose="02040503050406030204" pitchFamily="18" charset="0"/>
                              <a:ea typeface="Times New Roman" panose="02020603050405020304" pitchFamily="18" charset="0"/>
                              <a:cs typeface="Times New Roman" panose="02020603050405020304" pitchFamily="18" charset="0"/>
                            </a:rPr>
                            <m:t>20</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J</m:t>
                          </m:r>
                        </m:num>
                        <m:den>
                          <m:r>
                            <a:rPr lang="en-US" sz="2400">
                              <a:latin typeface="Cambria Math" panose="02040503050406030204" pitchFamily="18" charset="0"/>
                              <a:ea typeface="Times New Roman" panose="02020603050405020304" pitchFamily="18" charset="0"/>
                              <a:cs typeface="Times New Roman" panose="02020603050405020304" pitchFamily="18" charset="0"/>
                            </a:rPr>
                            <m:t>40</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J</m:t>
                          </m:r>
                        </m:den>
                      </m:f>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x</m:t>
                      </m:r>
                      <m:r>
                        <a:rPr lang="en-US" sz="2400">
                          <a:latin typeface="Cambria Math" panose="02040503050406030204" pitchFamily="18" charset="0"/>
                          <a:ea typeface="Times New Roman" panose="02020603050405020304" pitchFamily="18" charset="0"/>
                          <a:cs typeface="Times New Roman" panose="02020603050405020304" pitchFamily="18" charset="0"/>
                        </a:rPr>
                        <m:t> 100</m:t>
                      </m:r>
                    </m:oMath>
                  </m:oMathPara>
                </a14:m>
                <a:endParaRPr lang="en-US" sz="2400" dirty="0">
                  <a:solidFill>
                    <a:schemeClr val="tx1"/>
                  </a:solidFill>
                  <a:latin typeface="+mj-lt"/>
                </a:endParaRPr>
              </a:p>
            </p:txBody>
          </p:sp>
        </mc:Choice>
        <mc:Fallback xmlns="">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4814726" y="5711913"/>
                <a:ext cx="3535901" cy="842731"/>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FBB6C36-86DD-4E10-976E-BA238A35B04B}"/>
                  </a:ext>
                </a:extLst>
              </p:cNvPr>
              <p:cNvSpPr txBox="1"/>
              <p:nvPr/>
            </p:nvSpPr>
            <p:spPr>
              <a:xfrm>
                <a:off x="2543451" y="5729601"/>
                <a:ext cx="2302497" cy="78245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Eff</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latin typeface="Cambria Math" panose="02040503050406030204" pitchFamily="18" charset="0"/>
                            </a:rPr>
                          </m:ctrlPr>
                        </m:fPr>
                        <m:num>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Wo</m:t>
                          </m:r>
                        </m:num>
                        <m:den>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Wi</m:t>
                          </m:r>
                        </m:den>
                      </m:f>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x</m:t>
                      </m:r>
                      <m:r>
                        <a:rPr lang="en-US" sz="2400">
                          <a:latin typeface="Cambria Math" panose="02040503050406030204" pitchFamily="18" charset="0"/>
                          <a:ea typeface="Times New Roman" panose="02020603050405020304" pitchFamily="18" charset="0"/>
                          <a:cs typeface="Times New Roman" panose="02020603050405020304" pitchFamily="18" charset="0"/>
                        </a:rPr>
                        <m:t> 100</m:t>
                      </m:r>
                    </m:oMath>
                  </m:oMathPara>
                </a14:m>
                <a:endParaRPr lang="en-US" sz="2400" dirty="0">
                  <a:solidFill>
                    <a:schemeClr val="tx1"/>
                  </a:solidFill>
                  <a:latin typeface="+mj-lt"/>
                </a:endParaRPr>
              </a:p>
            </p:txBody>
          </p:sp>
        </mc:Choice>
        <mc:Fallback xmlns="">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543451" y="5729601"/>
                <a:ext cx="2302497" cy="782458"/>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9D165E92-E256-48C5-8B2B-438DF9F05220}"/>
                  </a:ext>
                </a:extLst>
              </p:cNvPr>
              <p:cNvSpPr txBox="1"/>
              <p:nvPr/>
            </p:nvSpPr>
            <p:spPr>
              <a:xfrm>
                <a:off x="7975903" y="5851881"/>
                <a:ext cx="3813316"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Eff</m:t>
                      </m:r>
                      <m:r>
                        <a:rPr lang="en-US" sz="2400">
                          <a:latin typeface="Cambria Math" panose="02040503050406030204" pitchFamily="18" charset="0"/>
                          <a:ea typeface="Times New Roman" panose="02020603050405020304" pitchFamily="18" charset="0"/>
                          <a:cs typeface="Times New Roman" panose="02020603050405020304" pitchFamily="18" charset="0"/>
                        </a:rPr>
                        <m:t>=50%</m:t>
                      </m:r>
                    </m:oMath>
                  </m:oMathPara>
                </a14:m>
                <a:endParaRPr lang="en-US" sz="2400" dirty="0"/>
              </a:p>
            </p:txBody>
          </p:sp>
        </mc:Choice>
        <mc:Fallback xmlns="">
          <p:sp>
            <p:nvSpPr>
              <p:cNvPr id="12" name="TextBox 11">
                <a:extLst>
                  <a:ext uri="{FF2B5EF4-FFF2-40B4-BE49-F238E27FC236}">
                    <a16:creationId xmlns:a16="http://schemas.microsoft.com/office/drawing/2014/main" id="{9D165E92-E256-48C5-8B2B-438DF9F05220}"/>
                  </a:ext>
                </a:extLst>
              </p:cNvPr>
              <p:cNvSpPr txBox="1">
                <a:spLocks noRot="1" noChangeAspect="1" noMove="1" noResize="1" noEditPoints="1" noAdjustHandles="1" noChangeArrowheads="1" noChangeShapeType="1" noTextEdit="1"/>
              </p:cNvSpPr>
              <p:nvPr/>
            </p:nvSpPr>
            <p:spPr>
              <a:xfrm>
                <a:off x="7975903" y="5851881"/>
                <a:ext cx="3813316" cy="461665"/>
              </a:xfrm>
              <a:prstGeom prst="rect">
                <a:avLst/>
              </a:prstGeom>
              <a:blipFill>
                <a:blip r:embed="rId4"/>
                <a:stretch>
                  <a:fillRect b="-2632"/>
                </a:stretch>
              </a:blipFill>
            </p:spPr>
            <p:txBody>
              <a:bodyPr/>
              <a:lstStyle/>
              <a:p>
                <a:r>
                  <a:rPr lang="en-US">
                    <a:noFill/>
                  </a:rPr>
                  <a:t> </a:t>
                </a:r>
              </a:p>
            </p:txBody>
          </p:sp>
        </mc:Fallback>
      </mc:AlternateContent>
      <p:sp>
        <p:nvSpPr>
          <p:cNvPr id="11" name="TextBox 10">
            <a:extLst>
              <a:ext uri="{FF2B5EF4-FFF2-40B4-BE49-F238E27FC236}">
                <a16:creationId xmlns:a16="http://schemas.microsoft.com/office/drawing/2014/main" id="{A07A93CA-BA62-44E1-B0A6-FD6D89AD1100}"/>
              </a:ext>
            </a:extLst>
          </p:cNvPr>
          <p:cNvSpPr txBox="1"/>
          <p:nvPr/>
        </p:nvSpPr>
        <p:spPr>
          <a:xfrm>
            <a:off x="2527169" y="3211731"/>
            <a:ext cx="6881824" cy="461665"/>
          </a:xfrm>
          <a:prstGeom prst="rect">
            <a:avLst/>
          </a:prstGeom>
          <a:noFill/>
        </p:spPr>
        <p:txBody>
          <a:bodyPr wrap="square" rtlCol="0">
            <a:spAutoFit/>
          </a:bodyPr>
          <a:lstStyle/>
          <a:p>
            <a:r>
              <a:rPr lang="en-US" sz="2400" dirty="0"/>
              <a:t>1</a:t>
            </a:r>
            <a:r>
              <a:rPr lang="en-US" sz="2400" baseline="30000" dirty="0"/>
              <a:t>st</a:t>
            </a:r>
            <a:r>
              <a:rPr lang="en-US" sz="2400" dirty="0"/>
              <a:t> calculate the work output and work input.</a:t>
            </a:r>
          </a:p>
        </p:txBody>
      </p:sp>
      <p:sp>
        <p:nvSpPr>
          <p:cNvPr id="13" name="TextBox 12">
            <a:extLst>
              <a:ext uri="{FF2B5EF4-FFF2-40B4-BE49-F238E27FC236}">
                <a16:creationId xmlns:a16="http://schemas.microsoft.com/office/drawing/2014/main" id="{4FEB023C-8106-40D2-B17D-A4239268DFAF}"/>
              </a:ext>
            </a:extLst>
          </p:cNvPr>
          <p:cNvSpPr txBox="1"/>
          <p:nvPr/>
        </p:nvSpPr>
        <p:spPr>
          <a:xfrm>
            <a:off x="2552419" y="4566854"/>
            <a:ext cx="1900312" cy="461665"/>
          </a:xfrm>
          <a:prstGeom prst="rect">
            <a:avLst/>
          </a:prstGeom>
          <a:noFill/>
        </p:spPr>
        <p:txBody>
          <a:bodyPr wrap="square" rtlCol="0">
            <a:spAutoFit/>
          </a:bodyPr>
          <a:lstStyle/>
          <a:p>
            <a:r>
              <a:rPr lang="en-US" sz="2400" dirty="0">
                <a:latin typeface="Times New Roman" panose="02020603050405020304" pitchFamily="18" charset="0"/>
                <a:ea typeface="Times New Roman" panose="02020603050405020304" pitchFamily="18" charset="0"/>
              </a:rPr>
              <a:t>Wo = Fr x Dr </a:t>
            </a:r>
            <a:endParaRPr lang="en-US" sz="2400" dirty="0"/>
          </a:p>
        </p:txBody>
      </p:sp>
      <p:sp>
        <p:nvSpPr>
          <p:cNvPr id="14" name="TextBox 13">
            <a:extLst>
              <a:ext uri="{FF2B5EF4-FFF2-40B4-BE49-F238E27FC236}">
                <a16:creationId xmlns:a16="http://schemas.microsoft.com/office/drawing/2014/main" id="{12962622-09F1-419B-9A33-603645FA77AC}"/>
              </a:ext>
            </a:extLst>
          </p:cNvPr>
          <p:cNvSpPr txBox="1"/>
          <p:nvPr/>
        </p:nvSpPr>
        <p:spPr>
          <a:xfrm>
            <a:off x="2567410" y="5011757"/>
            <a:ext cx="1973566" cy="461665"/>
          </a:xfrm>
          <a:prstGeom prst="rect">
            <a:avLst/>
          </a:prstGeom>
          <a:noFill/>
        </p:spPr>
        <p:txBody>
          <a:bodyPr wrap="square" rtlCol="0">
            <a:spAutoFit/>
          </a:bodyPr>
          <a:lstStyle/>
          <a:p>
            <a:r>
              <a:rPr lang="en-US" sz="2400" dirty="0">
                <a:latin typeface="Times New Roman" panose="02020603050405020304" pitchFamily="18" charset="0"/>
                <a:ea typeface="Times New Roman" panose="02020603050405020304" pitchFamily="18" charset="0"/>
              </a:rPr>
              <a:t>Wi = Fe </a:t>
            </a:r>
            <a:r>
              <a:rPr lang="en-US" sz="2400">
                <a:latin typeface="Times New Roman" panose="02020603050405020304" pitchFamily="18" charset="0"/>
                <a:ea typeface="Times New Roman" panose="02020603050405020304" pitchFamily="18" charset="0"/>
              </a:rPr>
              <a:t>x De</a:t>
            </a:r>
            <a:endParaRPr lang="en-US" sz="2400" dirty="0"/>
          </a:p>
        </p:txBody>
      </p:sp>
      <p:sp>
        <p:nvSpPr>
          <p:cNvPr id="16" name="TextBox 15">
            <a:extLst>
              <a:ext uri="{FF2B5EF4-FFF2-40B4-BE49-F238E27FC236}">
                <a16:creationId xmlns:a16="http://schemas.microsoft.com/office/drawing/2014/main" id="{096D4B49-89AE-455E-AB3F-DF73335F29F4}"/>
              </a:ext>
            </a:extLst>
          </p:cNvPr>
          <p:cNvSpPr txBox="1"/>
          <p:nvPr/>
        </p:nvSpPr>
        <p:spPr>
          <a:xfrm>
            <a:off x="885275" y="5858346"/>
            <a:ext cx="1199096" cy="461665"/>
          </a:xfrm>
          <a:prstGeom prst="rect">
            <a:avLst/>
          </a:prstGeom>
          <a:noFill/>
        </p:spPr>
        <p:txBody>
          <a:bodyPr wrap="square" rtlCol="0">
            <a:spAutoFit/>
          </a:bodyPr>
          <a:lstStyle/>
          <a:p>
            <a:r>
              <a:rPr lang="en-US" sz="2400" dirty="0"/>
              <a:t>40N</a:t>
            </a:r>
          </a:p>
        </p:txBody>
      </p:sp>
      <p:sp>
        <p:nvSpPr>
          <p:cNvPr id="17" name="TextBox 16">
            <a:extLst>
              <a:ext uri="{FF2B5EF4-FFF2-40B4-BE49-F238E27FC236}">
                <a16:creationId xmlns:a16="http://schemas.microsoft.com/office/drawing/2014/main" id="{1342773D-BFFB-4772-95D3-83E3EEC32258}"/>
              </a:ext>
            </a:extLst>
          </p:cNvPr>
          <p:cNvSpPr txBox="1"/>
          <p:nvPr/>
        </p:nvSpPr>
        <p:spPr>
          <a:xfrm>
            <a:off x="938863" y="6293866"/>
            <a:ext cx="1199096" cy="461665"/>
          </a:xfrm>
          <a:prstGeom prst="rect">
            <a:avLst/>
          </a:prstGeom>
          <a:noFill/>
        </p:spPr>
        <p:txBody>
          <a:bodyPr wrap="square" rtlCol="0">
            <a:spAutoFit/>
          </a:bodyPr>
          <a:lstStyle/>
          <a:p>
            <a:r>
              <a:rPr lang="en-US" sz="2400" dirty="0"/>
              <a:t>1m</a:t>
            </a:r>
          </a:p>
        </p:txBody>
      </p:sp>
      <p:sp>
        <p:nvSpPr>
          <p:cNvPr id="18" name="TextBox 17">
            <a:extLst>
              <a:ext uri="{FF2B5EF4-FFF2-40B4-BE49-F238E27FC236}">
                <a16:creationId xmlns:a16="http://schemas.microsoft.com/office/drawing/2014/main" id="{CEE7EB19-EC33-4C5C-A52F-B3C08DE13212}"/>
              </a:ext>
            </a:extLst>
          </p:cNvPr>
          <p:cNvSpPr txBox="1"/>
          <p:nvPr/>
        </p:nvSpPr>
        <p:spPr>
          <a:xfrm>
            <a:off x="4348088" y="4559953"/>
            <a:ext cx="2516538" cy="461665"/>
          </a:xfrm>
          <a:prstGeom prst="rect">
            <a:avLst/>
          </a:prstGeom>
          <a:noFill/>
        </p:spPr>
        <p:txBody>
          <a:bodyPr wrap="square" rtlCol="0">
            <a:spAutoFit/>
          </a:bodyPr>
          <a:lstStyle/>
          <a:p>
            <a:r>
              <a:rPr lang="en-US" sz="2400" dirty="0">
                <a:latin typeface="Times New Roman" panose="02020603050405020304" pitchFamily="18" charset="0"/>
                <a:ea typeface="Times New Roman" panose="02020603050405020304" pitchFamily="18" charset="0"/>
              </a:rPr>
              <a:t>Wo = (200N)(.1m)</a:t>
            </a:r>
            <a:endParaRPr lang="en-US" sz="2400" dirty="0"/>
          </a:p>
        </p:txBody>
      </p:sp>
      <p:sp>
        <p:nvSpPr>
          <p:cNvPr id="19" name="TextBox 18">
            <a:extLst>
              <a:ext uri="{FF2B5EF4-FFF2-40B4-BE49-F238E27FC236}">
                <a16:creationId xmlns:a16="http://schemas.microsoft.com/office/drawing/2014/main" id="{491548D5-B079-49A3-98CD-DA48C87A5D76}"/>
              </a:ext>
            </a:extLst>
          </p:cNvPr>
          <p:cNvSpPr txBox="1"/>
          <p:nvPr/>
        </p:nvSpPr>
        <p:spPr>
          <a:xfrm>
            <a:off x="7111532" y="4560573"/>
            <a:ext cx="1900312" cy="461665"/>
          </a:xfrm>
          <a:prstGeom prst="rect">
            <a:avLst/>
          </a:prstGeom>
          <a:noFill/>
        </p:spPr>
        <p:txBody>
          <a:bodyPr wrap="square" rtlCol="0">
            <a:spAutoFit/>
          </a:bodyPr>
          <a:lstStyle/>
          <a:p>
            <a:r>
              <a:rPr lang="en-US" sz="2400" dirty="0">
                <a:latin typeface="Times New Roman" panose="02020603050405020304" pitchFamily="18" charset="0"/>
                <a:ea typeface="Times New Roman" panose="02020603050405020304" pitchFamily="18" charset="0"/>
              </a:rPr>
              <a:t>Wo = 20J</a:t>
            </a:r>
            <a:endParaRPr lang="en-US" sz="2400" dirty="0"/>
          </a:p>
        </p:txBody>
      </p:sp>
      <p:sp>
        <p:nvSpPr>
          <p:cNvPr id="20" name="TextBox 19">
            <a:extLst>
              <a:ext uri="{FF2B5EF4-FFF2-40B4-BE49-F238E27FC236}">
                <a16:creationId xmlns:a16="http://schemas.microsoft.com/office/drawing/2014/main" id="{6D71AE43-D0B6-43D9-81DB-05DC201CAF39}"/>
              </a:ext>
            </a:extLst>
          </p:cNvPr>
          <p:cNvSpPr txBox="1"/>
          <p:nvPr/>
        </p:nvSpPr>
        <p:spPr>
          <a:xfrm>
            <a:off x="4348087" y="5032171"/>
            <a:ext cx="2302497" cy="461665"/>
          </a:xfrm>
          <a:prstGeom prst="rect">
            <a:avLst/>
          </a:prstGeom>
          <a:noFill/>
        </p:spPr>
        <p:txBody>
          <a:bodyPr wrap="square" rtlCol="0">
            <a:spAutoFit/>
          </a:bodyPr>
          <a:lstStyle/>
          <a:p>
            <a:r>
              <a:rPr lang="en-US" sz="2400" dirty="0">
                <a:latin typeface="Times New Roman" panose="02020603050405020304" pitchFamily="18" charset="0"/>
                <a:ea typeface="Times New Roman" panose="02020603050405020304" pitchFamily="18" charset="0"/>
              </a:rPr>
              <a:t>Wi = (40N)(1m)</a:t>
            </a:r>
            <a:endParaRPr lang="en-US" sz="2400" dirty="0"/>
          </a:p>
        </p:txBody>
      </p:sp>
      <p:sp>
        <p:nvSpPr>
          <p:cNvPr id="21" name="TextBox 20">
            <a:extLst>
              <a:ext uri="{FF2B5EF4-FFF2-40B4-BE49-F238E27FC236}">
                <a16:creationId xmlns:a16="http://schemas.microsoft.com/office/drawing/2014/main" id="{1F05C658-A87B-48F0-83D9-BBA114475346}"/>
              </a:ext>
            </a:extLst>
          </p:cNvPr>
          <p:cNvSpPr txBox="1"/>
          <p:nvPr/>
        </p:nvSpPr>
        <p:spPr>
          <a:xfrm>
            <a:off x="7078922" y="5032171"/>
            <a:ext cx="1900312" cy="461665"/>
          </a:xfrm>
          <a:prstGeom prst="rect">
            <a:avLst/>
          </a:prstGeom>
          <a:noFill/>
        </p:spPr>
        <p:txBody>
          <a:bodyPr wrap="square" rtlCol="0">
            <a:spAutoFit/>
          </a:bodyPr>
          <a:lstStyle/>
          <a:p>
            <a:r>
              <a:rPr lang="en-US" sz="2400" dirty="0">
                <a:latin typeface="Times New Roman" panose="02020603050405020304" pitchFamily="18" charset="0"/>
                <a:ea typeface="Times New Roman" panose="02020603050405020304" pitchFamily="18" charset="0"/>
              </a:rPr>
              <a:t>Wi = 40J</a:t>
            </a:r>
            <a:endParaRPr lang="en-US" sz="2400" dirty="0"/>
          </a:p>
        </p:txBody>
      </p:sp>
    </p:spTree>
    <p:extLst>
      <p:ext uri="{BB962C8B-B14F-4D97-AF65-F5344CB8AC3E}">
        <p14:creationId xmlns:p14="http://schemas.microsoft.com/office/powerpoint/2010/main" val="583619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2" grpId="0"/>
      <p:bldP spid="11" grpId="0"/>
      <p:bldP spid="13" grpId="0"/>
      <p:bldP spid="14" grpId="0"/>
      <p:bldP spid="16" grpId="0"/>
      <p:bldP spid="17" grpId="0"/>
      <p:bldP spid="18" grpId="0"/>
      <p:bldP spid="19"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a:extLst>
              <a:ext uri="{FF2B5EF4-FFF2-40B4-BE49-F238E27FC236}">
                <a16:creationId xmlns:a16="http://schemas.microsoft.com/office/drawing/2014/main" id="{316AA83E-CBBF-4644-AADE-7834A6F93CC0}"/>
              </a:ext>
            </a:extLst>
          </p:cNvPr>
          <p:cNvSpPr>
            <a:spLocks noGrp="1" noChangeArrowheads="1"/>
          </p:cNvSpPr>
          <p:nvPr>
            <p:ph type="title"/>
          </p:nvPr>
        </p:nvSpPr>
        <p:spPr>
          <a:solidFill>
            <a:srgbClr val="00B0F0"/>
          </a:solidFill>
        </p:spPr>
        <p:txBody>
          <a:bodyPr/>
          <a:lstStyle/>
          <a:p>
            <a:pPr eaLnBrk="1" hangingPunct="1"/>
            <a:r>
              <a:rPr lang="en-US" altLang="en-US" sz="6000" b="1" dirty="0">
                <a:latin typeface="Comic Sans MS" panose="030F0702030302020204" pitchFamily="66" charset="0"/>
              </a:rPr>
              <a:t>Learning Objectives</a:t>
            </a:r>
          </a:p>
        </p:txBody>
      </p:sp>
      <p:sp>
        <p:nvSpPr>
          <p:cNvPr id="7171" name="Rectangle 5">
            <a:extLst>
              <a:ext uri="{FF2B5EF4-FFF2-40B4-BE49-F238E27FC236}">
                <a16:creationId xmlns:a16="http://schemas.microsoft.com/office/drawing/2014/main" id="{3D2FD20A-EA03-45AA-B232-59F24F755D20}"/>
              </a:ext>
            </a:extLst>
          </p:cNvPr>
          <p:cNvSpPr>
            <a:spLocks noGrp="1" noChangeArrowheads="1"/>
          </p:cNvSpPr>
          <p:nvPr>
            <p:ph type="body" idx="1"/>
          </p:nvPr>
        </p:nvSpPr>
        <p:spPr/>
        <p:txBody>
          <a:bodyPr/>
          <a:lstStyle/>
          <a:p>
            <a:pPr eaLnBrk="1" hangingPunct="1"/>
            <a:r>
              <a:rPr lang="en-US" altLang="en-US" sz="3600" dirty="0">
                <a:latin typeface="Comic Sans MS" panose="030F0702030302020204" pitchFamily="66" charset="0"/>
              </a:rPr>
              <a:t>I can mathematically rearrange the efficiency equation.</a:t>
            </a:r>
          </a:p>
          <a:p>
            <a:pPr eaLnBrk="1" hangingPunct="1"/>
            <a:r>
              <a:rPr lang="en-US" altLang="en-US" sz="3600" dirty="0">
                <a:latin typeface="Comic Sans MS" panose="030F0702030302020204" pitchFamily="66" charset="0"/>
              </a:rPr>
              <a:t>I can </a:t>
            </a:r>
            <a:r>
              <a:rPr lang="en-US" altLang="en-US" sz="3600">
                <a:latin typeface="Comic Sans MS" panose="030F0702030302020204" pitchFamily="66" charset="0"/>
              </a:rPr>
              <a:t>calculate efficiency </a:t>
            </a:r>
            <a:r>
              <a:rPr lang="en-US" altLang="en-US" sz="3600" dirty="0">
                <a:latin typeface="Comic Sans MS" panose="030F0702030302020204" pitchFamily="66" charset="0"/>
              </a:rPr>
              <a:t>using the formula.</a:t>
            </a:r>
          </a:p>
          <a:p>
            <a:pPr eaLnBrk="1" hangingPunct="1">
              <a:buFontTx/>
              <a:buNone/>
            </a:pPr>
            <a:endParaRPr lang="en-US" altLang="en-US" dirty="0">
              <a:latin typeface="Comic Sans MS" panose="030F0702030302020204" pitchFamily="66" charset="0"/>
            </a:endParaRPr>
          </a:p>
        </p:txBody>
      </p:sp>
    </p:spTree>
    <p:extLst>
      <p:ext uri="{BB962C8B-B14F-4D97-AF65-F5344CB8AC3E}">
        <p14:creationId xmlns:p14="http://schemas.microsoft.com/office/powerpoint/2010/main" val="275675364"/>
      </p:ext>
    </p:extLst>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additive="base">
                                        <p:cTn id="13" dur="500" fill="hold"/>
                                        <p:tgtEl>
                                          <p:spTgt spid="71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84994" name="Rectangle 2"/>
          <p:cNvSpPr>
            <a:spLocks noGrp="1" noRot="1" noChangeArrowheads="1"/>
          </p:cNvSpPr>
          <p:nvPr>
            <p:ph type="title"/>
          </p:nvPr>
        </p:nvSpPr>
        <p:spPr>
          <a:solidFill>
            <a:srgbClr val="C00000"/>
          </a:solidFill>
        </p:spPr>
        <p:txBody>
          <a:bodyPr/>
          <a:lstStyle/>
          <a:p>
            <a:pPr algn="ctr" eaLnBrk="1" hangingPunct="1">
              <a:defRPr/>
            </a:pPr>
            <a:r>
              <a:rPr lang="en-US" dirty="0">
                <a:solidFill>
                  <a:schemeClr val="bg1"/>
                </a:solidFill>
              </a:rPr>
              <a:t>Efficiency</a:t>
            </a:r>
          </a:p>
        </p:txBody>
      </p:sp>
      <mc:AlternateContent xmlns:mc="http://schemas.openxmlformats.org/markup-compatibility/2006" xmlns:a14="http://schemas.microsoft.com/office/drawing/2010/main">
        <mc:Choice Requires="a14">
          <p:sp>
            <p:nvSpPr>
              <p:cNvPr id="84995" name="Rectangle 3"/>
              <p:cNvSpPr>
                <a:spLocks noGrp="1" noRot="1" noChangeArrowheads="1"/>
              </p:cNvSpPr>
              <p:nvPr>
                <p:ph idx="1"/>
              </p:nvPr>
            </p:nvSpPr>
            <p:spPr>
              <a:xfrm>
                <a:off x="1117600" y="1905000"/>
                <a:ext cx="10676467" cy="4701862"/>
              </a:xfrm>
            </p:spPr>
            <p:txBody>
              <a:bodyPr/>
              <a:lstStyle/>
              <a:p>
                <a:pPr eaLnBrk="1" hangingPunct="1">
                  <a:buFont typeface="Wingdings" pitchFamily="64" charset="2"/>
                  <a:buChar char="§"/>
                  <a:defRPr/>
                </a:pPr>
                <a:r>
                  <a:rPr lang="en-US" dirty="0"/>
                  <a:t>The percentage of the work input that becomes work output in a machine.</a:t>
                </a:r>
              </a:p>
              <a:p>
                <a:pPr eaLnBrk="1" hangingPunct="1">
                  <a:buFont typeface="Wingdings" pitchFamily="64" charset="2"/>
                  <a:buChar char="§"/>
                  <a:defRPr/>
                </a:pPr>
                <a:endParaRPr lang="en-US" sz="1400" dirty="0"/>
              </a:p>
              <a:p>
                <a:pPr marL="0" indent="0" algn="ctr" eaLnBrk="1" hangingPunct="1">
                  <a:buNone/>
                  <a:defRPr/>
                </a:pPr>
                <a14:m>
                  <m:oMath xmlns:m="http://schemas.openxmlformats.org/officeDocument/2006/math">
                    <m:r>
                      <a:rPr lang="en-US" sz="4000" b="0" i="1" smtClean="0">
                        <a:solidFill>
                          <a:schemeClr val="tx1"/>
                        </a:solidFill>
                        <a:latin typeface="Cambria Math" panose="02040503050406030204" pitchFamily="18" charset="0"/>
                      </a:rPr>
                      <m:t>𝐸𝑓𝑓</m:t>
                    </m:r>
                    <m:r>
                      <a:rPr lang="en-US" sz="4000" i="1">
                        <a:solidFill>
                          <a:schemeClr val="tx1"/>
                        </a:solidFill>
                        <a:latin typeface="Cambria Math" panose="02040503050406030204" pitchFamily="18" charset="0"/>
                      </a:rPr>
                      <m:t>= </m:t>
                    </m:r>
                    <m:f>
                      <m:fPr>
                        <m:ctrlPr>
                          <a:rPr lang="en-US" sz="4000" i="1">
                            <a:solidFill>
                              <a:schemeClr val="tx1"/>
                            </a:solidFill>
                            <a:latin typeface="Cambria Math" panose="02040503050406030204" pitchFamily="18" charset="0"/>
                          </a:rPr>
                        </m:ctrlPr>
                      </m:fPr>
                      <m:num>
                        <m:sSub>
                          <m:sSubPr>
                            <m:ctrlPr>
                              <a:rPr lang="en-US" sz="4000" i="1">
                                <a:solidFill>
                                  <a:schemeClr val="tx1"/>
                                </a:solidFill>
                                <a:latin typeface="Cambria Math" panose="02040503050406030204" pitchFamily="18" charset="0"/>
                              </a:rPr>
                            </m:ctrlPr>
                          </m:sSubPr>
                          <m:e>
                            <m:r>
                              <a:rPr lang="en-US" sz="4000" b="0" i="1" smtClean="0">
                                <a:solidFill>
                                  <a:schemeClr val="tx1"/>
                                </a:solidFill>
                                <a:latin typeface="Cambria Math" panose="02040503050406030204" pitchFamily="18" charset="0"/>
                              </a:rPr>
                              <m:t>𝑊𝑜𝑟𝑘</m:t>
                            </m:r>
                            <m:r>
                              <a:rPr lang="en-US" sz="4000" b="0" i="1" smtClean="0">
                                <a:solidFill>
                                  <a:schemeClr val="tx1"/>
                                </a:solidFill>
                                <a:latin typeface="Cambria Math" panose="02040503050406030204" pitchFamily="18" charset="0"/>
                              </a:rPr>
                              <m:t> </m:t>
                            </m:r>
                            <m:r>
                              <a:rPr lang="en-US" sz="4000" b="0" i="1" smtClean="0">
                                <a:solidFill>
                                  <a:schemeClr val="tx1"/>
                                </a:solidFill>
                                <a:latin typeface="Cambria Math" panose="02040503050406030204" pitchFamily="18" charset="0"/>
                              </a:rPr>
                              <m:t>𝑂𝑢𝑡𝑝𝑢𝑡</m:t>
                            </m:r>
                            <m:r>
                              <a:rPr lang="en-US" sz="4000" b="0" i="1" smtClean="0">
                                <a:solidFill>
                                  <a:schemeClr val="tx1"/>
                                </a:solidFill>
                                <a:latin typeface="Cambria Math" panose="02040503050406030204" pitchFamily="18" charset="0"/>
                              </a:rPr>
                              <m:t> (</m:t>
                            </m:r>
                            <m:r>
                              <a:rPr lang="en-US" sz="4000" b="0" i="1" smtClean="0">
                                <a:solidFill>
                                  <a:schemeClr val="tx1"/>
                                </a:solidFill>
                                <a:latin typeface="Cambria Math" panose="02040503050406030204" pitchFamily="18" charset="0"/>
                              </a:rPr>
                              <m:t>𝑊</m:t>
                            </m:r>
                          </m:e>
                          <m:sub>
                            <m:r>
                              <a:rPr lang="en-US" sz="4000" b="0" i="1" smtClean="0">
                                <a:solidFill>
                                  <a:schemeClr val="tx1"/>
                                </a:solidFill>
                                <a:latin typeface="Cambria Math" panose="02040503050406030204" pitchFamily="18" charset="0"/>
                              </a:rPr>
                              <m:t>𝑜</m:t>
                            </m:r>
                          </m:sub>
                        </m:sSub>
                        <m:r>
                          <a:rPr lang="en-US" sz="4000" i="1">
                            <a:solidFill>
                              <a:schemeClr val="tx1"/>
                            </a:solidFill>
                            <a:latin typeface="Cambria Math" panose="02040503050406030204" pitchFamily="18" charset="0"/>
                          </a:rPr>
                          <m:t>) </m:t>
                        </m:r>
                      </m:num>
                      <m:den>
                        <m:r>
                          <a:rPr lang="en-US" sz="4000" i="1">
                            <a:solidFill>
                              <a:schemeClr val="tx1"/>
                            </a:solidFill>
                            <a:latin typeface="Cambria Math" panose="02040503050406030204" pitchFamily="18" charset="0"/>
                          </a:rPr>
                          <m:t> </m:t>
                        </m:r>
                        <m:sSub>
                          <m:sSubPr>
                            <m:ctrlPr>
                              <a:rPr lang="en-US" sz="4000" i="1">
                                <a:solidFill>
                                  <a:schemeClr val="tx1"/>
                                </a:solidFill>
                                <a:latin typeface="Cambria Math" panose="02040503050406030204" pitchFamily="18" charset="0"/>
                              </a:rPr>
                            </m:ctrlPr>
                          </m:sSubPr>
                          <m:e>
                            <m:r>
                              <a:rPr lang="en-US" sz="4000" b="0" i="1" smtClean="0">
                                <a:solidFill>
                                  <a:schemeClr val="tx1"/>
                                </a:solidFill>
                                <a:latin typeface="Cambria Math" panose="02040503050406030204" pitchFamily="18" charset="0"/>
                              </a:rPr>
                              <m:t>𝑊𝑜𝑟𝑘</m:t>
                            </m:r>
                            <m:r>
                              <a:rPr lang="en-US" sz="4000" b="0" i="1" smtClean="0">
                                <a:solidFill>
                                  <a:schemeClr val="tx1"/>
                                </a:solidFill>
                                <a:latin typeface="Cambria Math" panose="02040503050406030204" pitchFamily="18" charset="0"/>
                              </a:rPr>
                              <m:t> </m:t>
                            </m:r>
                            <m:r>
                              <a:rPr lang="en-US" sz="4000" b="0" i="1" smtClean="0">
                                <a:solidFill>
                                  <a:schemeClr val="tx1"/>
                                </a:solidFill>
                                <a:latin typeface="Cambria Math" panose="02040503050406030204" pitchFamily="18" charset="0"/>
                              </a:rPr>
                              <m:t>𝐼𝑛𝑝𝑢𝑡</m:t>
                            </m:r>
                            <m:r>
                              <a:rPr lang="en-US" sz="4000" b="0" i="1" smtClean="0">
                                <a:solidFill>
                                  <a:schemeClr val="tx1"/>
                                </a:solidFill>
                                <a:latin typeface="Cambria Math" panose="02040503050406030204" pitchFamily="18" charset="0"/>
                              </a:rPr>
                              <m:t> (</m:t>
                            </m:r>
                            <m:r>
                              <a:rPr lang="en-US" sz="4000" b="0" i="1" smtClean="0">
                                <a:solidFill>
                                  <a:schemeClr val="tx1"/>
                                </a:solidFill>
                                <a:latin typeface="Cambria Math" panose="02040503050406030204" pitchFamily="18" charset="0"/>
                              </a:rPr>
                              <m:t>𝑊</m:t>
                            </m:r>
                          </m:e>
                          <m:sub>
                            <m:r>
                              <a:rPr lang="en-US" sz="4000" b="0" i="1" smtClean="0">
                                <a:solidFill>
                                  <a:schemeClr val="tx1"/>
                                </a:solidFill>
                                <a:latin typeface="Cambria Math" panose="02040503050406030204" pitchFamily="18" charset="0"/>
                              </a:rPr>
                              <m:t>𝑖</m:t>
                            </m:r>
                          </m:sub>
                        </m:sSub>
                        <m:r>
                          <a:rPr lang="en-US" sz="4000" i="1">
                            <a:solidFill>
                              <a:schemeClr val="tx1"/>
                            </a:solidFill>
                            <a:latin typeface="Cambria Math" panose="02040503050406030204" pitchFamily="18" charset="0"/>
                          </a:rPr>
                          <m:t>)</m:t>
                        </m:r>
                      </m:den>
                    </m:f>
                  </m:oMath>
                </a14:m>
                <a:r>
                  <a:rPr lang="en-US" dirty="0">
                    <a:solidFill>
                      <a:schemeClr val="tx1"/>
                    </a:solidFill>
                  </a:rPr>
                  <a:t> </a:t>
                </a:r>
                <a:r>
                  <a:rPr lang="en-US" dirty="0"/>
                  <a:t>x 100%</a:t>
                </a:r>
              </a:p>
              <a:p>
                <a:pPr eaLnBrk="1" hangingPunct="1">
                  <a:buFont typeface="Wingdings" pitchFamily="64" charset="2"/>
                  <a:buChar char="§"/>
                  <a:defRPr/>
                </a:pPr>
                <a:endParaRPr lang="en-US" dirty="0"/>
              </a:p>
              <a:p>
                <a:pPr eaLnBrk="1" hangingPunct="1">
                  <a:buFont typeface="Wingdings" pitchFamily="64" charset="2"/>
                  <a:buChar char="§"/>
                  <a:defRPr/>
                </a:pPr>
                <a:r>
                  <a:rPr lang="en-US" dirty="0"/>
                  <a:t>Efficiency can never be greater than 100 %. Why?</a:t>
                </a:r>
              </a:p>
              <a:p>
                <a:pPr marL="0" indent="0" eaLnBrk="1" hangingPunct="1">
                  <a:buNone/>
                  <a:defRPr/>
                </a:pPr>
                <a:r>
                  <a:rPr lang="en-US" dirty="0"/>
                  <a:t>	- Some work is always needed to overcome friction.</a:t>
                </a:r>
              </a:p>
            </p:txBody>
          </p:sp>
        </mc:Choice>
        <mc:Fallback xmlns="">
          <p:sp>
            <p:nvSpPr>
              <p:cNvPr id="84995" name="Rectangle 3"/>
              <p:cNvSpPr>
                <a:spLocks noGrp="1" noRot="1" noChangeAspect="1" noMove="1" noResize="1" noEditPoints="1" noAdjustHandles="1" noChangeArrowheads="1" noChangeShapeType="1" noTextEdit="1"/>
              </p:cNvSpPr>
              <p:nvPr>
                <p:ph idx="1"/>
              </p:nvPr>
            </p:nvSpPr>
            <p:spPr>
              <a:xfrm>
                <a:off x="1117600" y="1905000"/>
                <a:ext cx="10676467" cy="4701862"/>
              </a:xfrm>
              <a:blipFill>
                <a:blip r:embed="rId3"/>
                <a:stretch>
                  <a:fillRect l="-1256" t="-1686"/>
                </a:stretch>
              </a:blipFill>
            </p:spPr>
            <p:txBody>
              <a:bodyPr/>
              <a:lstStyle/>
              <a:p>
                <a:r>
                  <a:rPr lang="en-US">
                    <a:noFill/>
                  </a:rPr>
                  <a:t> </a:t>
                </a:r>
              </a:p>
            </p:txBody>
          </p:sp>
        </mc:Fallback>
      </mc:AlternateContent>
    </p:spTree>
    <p:extLst>
      <p:ext uri="{BB962C8B-B14F-4D97-AF65-F5344CB8AC3E}">
        <p14:creationId xmlns:p14="http://schemas.microsoft.com/office/powerpoint/2010/main" val="6237415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4994">
                                            <p:txEl>
                                              <p:pRg st="0" end="0"/>
                                            </p:txEl>
                                          </p:spTgt>
                                        </p:tgtEl>
                                        <p:attrNameLst>
                                          <p:attrName>style.visibility</p:attrName>
                                        </p:attrNameLst>
                                      </p:cBhvr>
                                      <p:to>
                                        <p:strVal val="visible"/>
                                      </p:to>
                                    </p:set>
                                    <p:anim calcmode="lin" valueType="num">
                                      <p:cBhvr additive="base">
                                        <p:cTn id="7" dur="500" fill="hold"/>
                                        <p:tgtEl>
                                          <p:spTgt spid="84994">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84994">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arbrake.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84995">
                                            <p:txEl>
                                              <p:pRg st="0" end="0"/>
                                            </p:txEl>
                                          </p:spTgt>
                                        </p:tgtEl>
                                        <p:attrNameLst>
                                          <p:attrName>style.visibility</p:attrName>
                                        </p:attrNameLst>
                                      </p:cBhvr>
                                      <p:to>
                                        <p:strVal val="visible"/>
                                      </p:to>
                                    </p:set>
                                    <p:anim calcmode="lin" valueType="num">
                                      <p:cBhvr additive="base">
                                        <p:cTn id="13" dur="500" fill="hold"/>
                                        <p:tgtEl>
                                          <p:spTgt spid="84995">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8499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carbrake.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84995">
                                            <p:txEl>
                                              <p:pRg st="2" end="2"/>
                                            </p:txEl>
                                          </p:spTgt>
                                        </p:tgtEl>
                                        <p:attrNameLst>
                                          <p:attrName>style.visibility</p:attrName>
                                        </p:attrNameLst>
                                      </p:cBhvr>
                                      <p:to>
                                        <p:strVal val="visible"/>
                                      </p:to>
                                    </p:set>
                                    <p:anim calcmode="lin" valueType="num">
                                      <p:cBhvr additive="base">
                                        <p:cTn id="19" dur="500" fill="hold"/>
                                        <p:tgtEl>
                                          <p:spTgt spid="8499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84995">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carbrake.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84995">
                                            <p:txEl>
                                              <p:pRg st="4" end="4"/>
                                            </p:txEl>
                                          </p:spTgt>
                                        </p:tgtEl>
                                        <p:attrNameLst>
                                          <p:attrName>style.visibility</p:attrName>
                                        </p:attrNameLst>
                                      </p:cBhvr>
                                      <p:to>
                                        <p:strVal val="visible"/>
                                      </p:to>
                                    </p:set>
                                    <p:anim calcmode="lin" valueType="num">
                                      <p:cBhvr additive="base">
                                        <p:cTn id="25" dur="500" fill="hold"/>
                                        <p:tgtEl>
                                          <p:spTgt spid="84995">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84995">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2" name="carbrake.wav"/>
                                        </p:tgtEl>
                                      </p:cMediaNode>
                                    </p:audio>
                                  </p:sub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84995">
                                            <p:txEl>
                                              <p:pRg st="5" end="5"/>
                                            </p:txEl>
                                          </p:spTgt>
                                        </p:tgtEl>
                                        <p:attrNameLst>
                                          <p:attrName>style.visibility</p:attrName>
                                        </p:attrNameLst>
                                      </p:cBhvr>
                                      <p:to>
                                        <p:strVal val="visible"/>
                                      </p:to>
                                    </p:set>
                                    <p:anim calcmode="lin" valueType="num">
                                      <p:cBhvr additive="base">
                                        <p:cTn id="31" dur="500" fill="hold"/>
                                        <p:tgtEl>
                                          <p:spTgt spid="84995">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84995">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2" name="carbrak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4" grpId="0" build="p" autoUpdateAnimBg="0"/>
      <p:bldP spid="84995" grpId="0" uiExpand="1"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DDE76-51DE-4FB6-8FA2-54A5E724BE4C}"/>
              </a:ext>
            </a:extLst>
          </p:cNvPr>
          <p:cNvSpPr>
            <a:spLocks noGrp="1"/>
          </p:cNvSpPr>
          <p:nvPr>
            <p:ph type="title"/>
          </p:nvPr>
        </p:nvSpPr>
        <p:spPr>
          <a:solidFill>
            <a:srgbClr val="00B0F0"/>
          </a:solidFill>
        </p:spPr>
        <p:txBody>
          <a:bodyPr/>
          <a:lstStyle/>
          <a:p>
            <a:r>
              <a:rPr lang="en-US" dirty="0"/>
              <a:t>Formula Representation</a:t>
            </a:r>
          </a:p>
        </p:txBody>
      </p:sp>
      <mc:AlternateContent xmlns:mc="http://schemas.openxmlformats.org/markup-compatibility/2006" xmlns:a14="http://schemas.microsoft.com/office/drawing/2010/main">
        <mc:Choice Requires="a14">
          <p:graphicFrame>
            <p:nvGraphicFramePr>
              <p:cNvPr id="3" name="Table 2">
                <a:extLst>
                  <a:ext uri="{FF2B5EF4-FFF2-40B4-BE49-F238E27FC236}">
                    <a16:creationId xmlns:a16="http://schemas.microsoft.com/office/drawing/2014/main" id="{5970EF49-A2C6-4242-B1AC-11CF054090AF}"/>
                  </a:ext>
                </a:extLst>
              </p:cNvPr>
              <p:cNvGraphicFramePr>
                <a:graphicFrameLocks noGrp="1"/>
              </p:cNvGraphicFramePr>
              <p:nvPr>
                <p:extLst>
                  <p:ext uri="{D42A27DB-BD31-4B8C-83A1-F6EECF244321}">
                    <p14:modId xmlns:p14="http://schemas.microsoft.com/office/powerpoint/2010/main" val="4054606191"/>
                  </p:ext>
                </p:extLst>
              </p:nvPr>
            </p:nvGraphicFramePr>
            <p:xfrm>
              <a:off x="323557" y="2026920"/>
              <a:ext cx="11605847" cy="2804160"/>
            </p:xfrm>
            <a:graphic>
              <a:graphicData uri="http://schemas.openxmlformats.org/drawingml/2006/table">
                <a:tbl>
                  <a:tblPr firstRow="1" bandRow="1">
                    <a:tableStyleId>{5C22544A-7EE6-4342-B048-85BDC9FD1C3A}</a:tableStyleId>
                  </a:tblPr>
                  <a:tblGrid>
                    <a:gridCol w="4220308">
                      <a:extLst>
                        <a:ext uri="{9D8B030D-6E8A-4147-A177-3AD203B41FA5}">
                          <a16:colId xmlns:a16="http://schemas.microsoft.com/office/drawing/2014/main" val="3458950539"/>
                        </a:ext>
                      </a:extLst>
                    </a:gridCol>
                    <a:gridCol w="4164037">
                      <a:extLst>
                        <a:ext uri="{9D8B030D-6E8A-4147-A177-3AD203B41FA5}">
                          <a16:colId xmlns:a16="http://schemas.microsoft.com/office/drawing/2014/main" val="3446866358"/>
                        </a:ext>
                      </a:extLst>
                    </a:gridCol>
                    <a:gridCol w="3221502">
                      <a:extLst>
                        <a:ext uri="{9D8B030D-6E8A-4147-A177-3AD203B41FA5}">
                          <a16:colId xmlns:a16="http://schemas.microsoft.com/office/drawing/2014/main" val="3907052706"/>
                        </a:ext>
                      </a:extLst>
                    </a:gridCol>
                  </a:tblGrid>
                  <a:tr h="370840">
                    <a:tc>
                      <a:txBody>
                        <a:bodyPr/>
                        <a:lstStyle/>
                        <a:p>
                          <a:pPr algn="ctr"/>
                          <a:r>
                            <a:rPr lang="en-US" sz="4000" dirty="0">
                              <a:solidFill>
                                <a:schemeClr val="tx1"/>
                              </a:solidFill>
                            </a:rPr>
                            <a:t>Formula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a:solidFill>
                                <a:schemeClr val="tx1"/>
                              </a:solidFill>
                            </a:rPr>
                            <a:t>Represents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a:solidFill>
                                <a:schemeClr val="tx1"/>
                              </a:solidFill>
                            </a:rPr>
                            <a:t>Units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6131482"/>
                      </a:ext>
                    </a:extLst>
                  </a:tr>
                  <a:tr h="370840">
                    <a:tc rowSpan="3">
                      <a:txBody>
                        <a:bodyPr/>
                        <a:lstStyle/>
                        <a:p>
                          <a:pPr algn="ctr"/>
                          <a:r>
                            <a:rPr kumimoji="0" lang="en-US" altLang="en-US" sz="4000" b="0" i="0" u="none" strike="noStrike" kern="0" cap="none" spc="0" normalizeH="0" baseline="0" noProof="0" dirty="0">
                              <a:ln>
                                <a:noFill/>
                              </a:ln>
                              <a:solidFill>
                                <a:srgbClr val="000000"/>
                              </a:solidFill>
                              <a:effectLst/>
                              <a:uLnTx/>
                              <a:uFillTx/>
                              <a:latin typeface="+mn-lt"/>
                              <a:ea typeface="+mn-ea"/>
                              <a:cs typeface="+mn-cs"/>
                            </a:rPr>
                            <a:t>Eff</a:t>
                          </a:r>
                          <a:r>
                            <a:rPr kumimoji="0" lang="en-US" altLang="en-US" sz="5400" b="0" i="0" u="none" strike="noStrike" kern="0" cap="none" spc="0" normalizeH="0" baseline="0" noProof="0" dirty="0">
                              <a:ln>
                                <a:noFill/>
                              </a:ln>
                              <a:solidFill>
                                <a:srgbClr val="000000"/>
                              </a:solidFill>
                              <a:effectLst/>
                              <a:uLnTx/>
                              <a:uFillTx/>
                              <a:latin typeface="+mn-lt"/>
                              <a:ea typeface="+mn-ea"/>
                              <a:cs typeface="+mn-cs"/>
                            </a:rPr>
                            <a:t> = </a:t>
                          </a:r>
                          <a14:m>
                            <m:oMath xmlns:m="http://schemas.openxmlformats.org/officeDocument/2006/math">
                              <m:f>
                                <m:fPr>
                                  <m:ctrlPr>
                                    <a:rPr kumimoji="0" lang="en-US" altLang="en-US" sz="5400" b="0" i="1" u="none" strike="noStrike" kern="0" cap="none" spc="0" normalizeH="0" baseline="0" noProof="0">
                                      <a:ln>
                                        <a:noFill/>
                                      </a:ln>
                                      <a:solidFill>
                                        <a:srgbClr val="000000"/>
                                      </a:solidFill>
                                      <a:effectLst/>
                                      <a:uLnTx/>
                                      <a:uFillTx/>
                                      <a:latin typeface="Cambria Math" panose="02040503050406030204" pitchFamily="18" charset="0"/>
                                      <a:ea typeface="+mn-ea"/>
                                      <a:cs typeface="+mn-cs"/>
                                    </a:rPr>
                                  </m:ctrlPr>
                                </m:fPr>
                                <m:num>
                                  <m:r>
                                    <a:rPr kumimoji="0" lang="en-US" altLang="en-US" sz="5400" b="0" i="1" u="none" strike="noStrike" kern="0" cap="none" spc="0" normalizeH="0" baseline="0" noProof="0">
                                      <a:ln>
                                        <a:noFill/>
                                      </a:ln>
                                      <a:solidFill>
                                        <a:srgbClr val="000000"/>
                                      </a:solidFill>
                                      <a:effectLst/>
                                      <a:uLnTx/>
                                      <a:uFillTx/>
                                      <a:latin typeface="Cambria Math" panose="02040503050406030204" pitchFamily="18" charset="0"/>
                                      <a:ea typeface="+mn-ea"/>
                                      <a:cs typeface="+mn-cs"/>
                                    </a:rPr>
                                    <m:t>𝑊</m:t>
                                  </m:r>
                                  <m:r>
                                    <a:rPr kumimoji="0" lang="en-US" altLang="en-US" sz="5400" b="0" i="1" u="none" strike="noStrike" kern="0" cap="none" spc="0" normalizeH="0" baseline="-25000" noProof="0" smtClean="0">
                                      <a:ln>
                                        <a:noFill/>
                                      </a:ln>
                                      <a:solidFill>
                                        <a:srgbClr val="000000"/>
                                      </a:solidFill>
                                      <a:effectLst/>
                                      <a:uLnTx/>
                                      <a:uFillTx/>
                                      <a:latin typeface="Cambria Math" panose="02040503050406030204" pitchFamily="18" charset="0"/>
                                      <a:ea typeface="+mn-ea"/>
                                      <a:cs typeface="+mn-cs"/>
                                    </a:rPr>
                                    <m:t>𝑜</m:t>
                                  </m:r>
                                </m:num>
                                <m:den>
                                  <m:r>
                                    <a:rPr kumimoji="0" lang="en-US" altLang="en-US" sz="5400" b="0" i="1" u="none" strike="noStrike" kern="0" cap="none" spc="0" normalizeH="0" baseline="0" noProof="0" smtClean="0">
                                      <a:ln>
                                        <a:noFill/>
                                      </a:ln>
                                      <a:solidFill>
                                        <a:srgbClr val="000000"/>
                                      </a:solidFill>
                                      <a:effectLst/>
                                      <a:uLnTx/>
                                      <a:uFillTx/>
                                      <a:latin typeface="Cambria Math" panose="02040503050406030204" pitchFamily="18" charset="0"/>
                                      <a:ea typeface="+mn-ea"/>
                                      <a:cs typeface="+mn-cs"/>
                                    </a:rPr>
                                    <m:t>𝑊</m:t>
                                  </m:r>
                                  <m:r>
                                    <a:rPr kumimoji="0" lang="en-US" altLang="en-US" sz="5400" b="0" i="1" u="none" strike="noStrike" kern="0" cap="none" spc="0" normalizeH="0" baseline="-25000" noProof="0" smtClean="0">
                                      <a:ln>
                                        <a:noFill/>
                                      </a:ln>
                                      <a:solidFill>
                                        <a:srgbClr val="000000"/>
                                      </a:solidFill>
                                      <a:effectLst/>
                                      <a:uLnTx/>
                                      <a:uFillTx/>
                                      <a:latin typeface="Cambria Math" panose="02040503050406030204" pitchFamily="18" charset="0"/>
                                      <a:ea typeface="+mn-ea"/>
                                      <a:cs typeface="+mn-cs"/>
                                    </a:rPr>
                                    <m:t>𝑖</m:t>
                                  </m:r>
                                </m:den>
                              </m:f>
                            </m:oMath>
                          </a14:m>
                          <a:r>
                            <a:rPr lang="en-US" sz="5400" dirty="0"/>
                            <a:t> </a:t>
                          </a:r>
                          <a:r>
                            <a:rPr lang="en-US" sz="4000" dirty="0"/>
                            <a:t>x 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Eff = Efficiency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Percent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9911563"/>
                      </a:ext>
                    </a:extLst>
                  </a:tr>
                  <a:tr h="370840">
                    <a:tc vMerge="1">
                      <a:txBody>
                        <a:bodyPr/>
                        <a:lstStyle/>
                        <a:p>
                          <a:endParaRPr lang="en-US" dirty="0"/>
                        </a:p>
                      </a:txBody>
                      <a:tcPr/>
                    </a:tc>
                    <a:tc>
                      <a:txBody>
                        <a:bodyPr/>
                        <a:lstStyle/>
                        <a:p>
                          <a:r>
                            <a:rPr lang="en-US" sz="4000" dirty="0"/>
                            <a:t>W</a:t>
                          </a:r>
                          <a:r>
                            <a:rPr lang="en-US" sz="4000" baseline="-25000" dirty="0"/>
                            <a:t>o</a:t>
                          </a:r>
                          <a:r>
                            <a:rPr lang="en-US" sz="4000" dirty="0"/>
                            <a:t> = Work output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Joules (J)</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041882"/>
                      </a:ext>
                    </a:extLst>
                  </a:tr>
                  <a:tr h="370840">
                    <a:tc vMerge="1">
                      <a:txBody>
                        <a:bodyPr/>
                        <a:lstStyle/>
                        <a:p>
                          <a:endParaRPr lang="en-US" dirty="0"/>
                        </a:p>
                      </a:txBody>
                      <a:tcPr/>
                    </a:tc>
                    <a:tc>
                      <a:txBody>
                        <a:bodyPr/>
                        <a:lstStyle/>
                        <a:p>
                          <a:r>
                            <a:rPr lang="en-US" sz="4000" dirty="0"/>
                            <a:t>W</a:t>
                          </a:r>
                          <a:r>
                            <a:rPr lang="en-US" sz="4000" baseline="-25000" dirty="0"/>
                            <a:t>i</a:t>
                          </a:r>
                          <a:r>
                            <a:rPr lang="en-US" sz="4000" dirty="0"/>
                            <a:t> = work input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Joules (J)</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1414415"/>
                      </a:ext>
                    </a:extLst>
                  </a:tr>
                </a:tbl>
              </a:graphicData>
            </a:graphic>
          </p:graphicFrame>
        </mc:Choice>
        <mc:Fallback xmlns="">
          <p:graphicFrame>
            <p:nvGraphicFramePr>
              <p:cNvPr id="3" name="Table 2">
                <a:extLst>
                  <a:ext uri="{FF2B5EF4-FFF2-40B4-BE49-F238E27FC236}">
                    <a16:creationId xmlns:a16="http://schemas.microsoft.com/office/drawing/2014/main" id="{5970EF49-A2C6-4242-B1AC-11CF054090AF}"/>
                  </a:ext>
                </a:extLst>
              </p:cNvPr>
              <p:cNvGraphicFramePr>
                <a:graphicFrameLocks noGrp="1"/>
              </p:cNvGraphicFramePr>
              <p:nvPr>
                <p:extLst>
                  <p:ext uri="{D42A27DB-BD31-4B8C-83A1-F6EECF244321}">
                    <p14:modId xmlns:p14="http://schemas.microsoft.com/office/powerpoint/2010/main" val="4054606191"/>
                  </p:ext>
                </p:extLst>
              </p:nvPr>
            </p:nvGraphicFramePr>
            <p:xfrm>
              <a:off x="323557" y="2026920"/>
              <a:ext cx="11605847" cy="2804160"/>
            </p:xfrm>
            <a:graphic>
              <a:graphicData uri="http://schemas.openxmlformats.org/drawingml/2006/table">
                <a:tbl>
                  <a:tblPr firstRow="1" bandRow="1">
                    <a:tableStyleId>{5C22544A-7EE6-4342-B048-85BDC9FD1C3A}</a:tableStyleId>
                  </a:tblPr>
                  <a:tblGrid>
                    <a:gridCol w="4220308">
                      <a:extLst>
                        <a:ext uri="{9D8B030D-6E8A-4147-A177-3AD203B41FA5}">
                          <a16:colId xmlns:a16="http://schemas.microsoft.com/office/drawing/2014/main" val="3458950539"/>
                        </a:ext>
                      </a:extLst>
                    </a:gridCol>
                    <a:gridCol w="4164037">
                      <a:extLst>
                        <a:ext uri="{9D8B030D-6E8A-4147-A177-3AD203B41FA5}">
                          <a16:colId xmlns:a16="http://schemas.microsoft.com/office/drawing/2014/main" val="3446866358"/>
                        </a:ext>
                      </a:extLst>
                    </a:gridCol>
                    <a:gridCol w="3221502">
                      <a:extLst>
                        <a:ext uri="{9D8B030D-6E8A-4147-A177-3AD203B41FA5}">
                          <a16:colId xmlns:a16="http://schemas.microsoft.com/office/drawing/2014/main" val="3907052706"/>
                        </a:ext>
                      </a:extLst>
                    </a:gridCol>
                  </a:tblGrid>
                  <a:tr h="701040">
                    <a:tc>
                      <a:txBody>
                        <a:bodyPr/>
                        <a:lstStyle/>
                        <a:p>
                          <a:pPr algn="ctr"/>
                          <a:r>
                            <a:rPr lang="en-US" sz="4000" dirty="0">
                              <a:solidFill>
                                <a:schemeClr val="tx1"/>
                              </a:solidFill>
                            </a:rPr>
                            <a:t>Formula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a:solidFill>
                                <a:schemeClr val="tx1"/>
                              </a:solidFill>
                            </a:rPr>
                            <a:t>Represents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a:solidFill>
                                <a:schemeClr val="tx1"/>
                              </a:solidFill>
                            </a:rPr>
                            <a:t>Units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6131482"/>
                      </a:ext>
                    </a:extLst>
                  </a:tr>
                  <a:tr h="701040">
                    <a:tc rowSpan="3">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145" t="-38150" r="-175578" b="-12139"/>
                          </a:stretch>
                        </a:blipFill>
                      </a:tcPr>
                    </a:tc>
                    <a:tc>
                      <a:txBody>
                        <a:bodyPr/>
                        <a:lstStyle/>
                        <a:p>
                          <a:r>
                            <a:rPr lang="en-US" sz="4000" dirty="0"/>
                            <a:t>Eff = Efficiency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Percent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9911563"/>
                      </a:ext>
                    </a:extLst>
                  </a:tr>
                  <a:tr h="701040">
                    <a:tc vMerge="1">
                      <a:txBody>
                        <a:bodyPr/>
                        <a:lstStyle/>
                        <a:p>
                          <a:endParaRPr lang="en-US" dirty="0"/>
                        </a:p>
                      </a:txBody>
                      <a:tcPr/>
                    </a:tc>
                    <a:tc>
                      <a:txBody>
                        <a:bodyPr/>
                        <a:lstStyle/>
                        <a:p>
                          <a:r>
                            <a:rPr lang="en-US" sz="4000" dirty="0"/>
                            <a:t>W</a:t>
                          </a:r>
                          <a:r>
                            <a:rPr lang="en-US" sz="4000" baseline="-25000" dirty="0"/>
                            <a:t>o</a:t>
                          </a:r>
                          <a:r>
                            <a:rPr lang="en-US" sz="4000" dirty="0"/>
                            <a:t> = Work output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Joules (J)</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041882"/>
                      </a:ext>
                    </a:extLst>
                  </a:tr>
                  <a:tr h="701040">
                    <a:tc vMerge="1">
                      <a:txBody>
                        <a:bodyPr/>
                        <a:lstStyle/>
                        <a:p>
                          <a:endParaRPr lang="en-US" dirty="0"/>
                        </a:p>
                      </a:txBody>
                      <a:tcPr/>
                    </a:tc>
                    <a:tc>
                      <a:txBody>
                        <a:bodyPr/>
                        <a:lstStyle/>
                        <a:p>
                          <a:r>
                            <a:rPr lang="en-US" sz="4000" dirty="0"/>
                            <a:t>W</a:t>
                          </a:r>
                          <a:r>
                            <a:rPr lang="en-US" sz="4000" baseline="-25000" dirty="0"/>
                            <a:t>i</a:t>
                          </a:r>
                          <a:r>
                            <a:rPr lang="en-US" sz="4000" dirty="0"/>
                            <a:t> = work input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Joules (J)</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1414415"/>
                      </a:ext>
                    </a:extLst>
                  </a:tr>
                </a:tbl>
              </a:graphicData>
            </a:graphic>
          </p:graphicFrame>
        </mc:Fallback>
      </mc:AlternateContent>
    </p:spTree>
    <p:extLst>
      <p:ext uri="{BB962C8B-B14F-4D97-AF65-F5344CB8AC3E}">
        <p14:creationId xmlns:p14="http://schemas.microsoft.com/office/powerpoint/2010/main" val="2737954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D1B11-E8E3-4B27-A491-9BD947FF34BC}"/>
              </a:ext>
            </a:extLst>
          </p:cNvPr>
          <p:cNvSpPr>
            <a:spLocks noGrp="1"/>
          </p:cNvSpPr>
          <p:nvPr>
            <p:ph type="title"/>
          </p:nvPr>
        </p:nvSpPr>
        <p:spPr>
          <a:solidFill>
            <a:srgbClr val="92D050"/>
          </a:solidFill>
        </p:spPr>
        <p:txBody>
          <a:bodyPr/>
          <a:lstStyle/>
          <a:p>
            <a:pPr algn="ctr"/>
            <a:r>
              <a:rPr lang="en-US" b="1" dirty="0"/>
              <a:t>Solve for Work Output (W</a:t>
            </a:r>
            <a:r>
              <a:rPr lang="en-US" b="1" baseline="-25000" dirty="0"/>
              <a:t>o</a:t>
            </a:r>
            <a:r>
              <a:rPr lang="en-US" b="1" dirty="0"/>
              <a: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3574B85-F0F0-464B-B6A3-A1A4770F2124}"/>
                  </a:ext>
                </a:extLst>
              </p:cNvPr>
              <p:cNvSpPr>
                <a:spLocks noGrp="1"/>
              </p:cNvSpPr>
              <p:nvPr>
                <p:ph sz="half" idx="1"/>
              </p:nvPr>
            </p:nvSpPr>
            <p:spPr>
              <a:xfrm>
                <a:off x="838200" y="1870595"/>
                <a:ext cx="5181600" cy="4351338"/>
              </a:xfrm>
            </p:spPr>
            <p:txBody>
              <a:bodyPr/>
              <a:lstStyle/>
              <a:p>
                <a:pPr marL="0" lvl="0" indent="0">
                  <a:lnSpc>
                    <a:spcPct val="100000"/>
                  </a:lnSpc>
                  <a:spcBef>
                    <a:spcPts val="0"/>
                  </a:spcBef>
                  <a:buNone/>
                </a:pPr>
                <a:r>
                  <a:rPr lang="en-US" altLang="en-US" sz="4400" dirty="0"/>
                  <a:t>    </a:t>
                </a:r>
                <a:r>
                  <a:rPr lang="en-US" altLang="en-US" sz="5400" kern="0" dirty="0">
                    <a:solidFill>
                      <a:srgbClr val="000000"/>
                    </a:solidFill>
                    <a:latin typeface="Arial"/>
                  </a:rPr>
                  <a:t>Eff = </a:t>
                </a:r>
                <a14:m>
                  <m:oMath xmlns:m="http://schemas.openxmlformats.org/officeDocument/2006/math">
                    <m:f>
                      <m:fPr>
                        <m:ctrlPr>
                          <a:rPr lang="en-US" altLang="en-US" sz="5400" i="1" kern="0">
                            <a:solidFill>
                              <a:srgbClr val="000000"/>
                            </a:solidFill>
                            <a:latin typeface="Cambria Math" panose="02040503050406030204" pitchFamily="18" charset="0"/>
                          </a:rPr>
                        </m:ctrlPr>
                      </m:fPr>
                      <m:num>
                        <m:r>
                          <a:rPr lang="en-US" altLang="en-US" sz="5400" i="1" kern="0">
                            <a:solidFill>
                              <a:srgbClr val="000000"/>
                            </a:solidFill>
                            <a:latin typeface="Cambria Math" panose="02040503050406030204" pitchFamily="18" charset="0"/>
                          </a:rPr>
                          <m:t>𝑊</m:t>
                        </m:r>
                        <m:r>
                          <a:rPr lang="en-US" altLang="en-US" sz="5400" b="0" i="1" kern="0" baseline="-25000" smtClean="0">
                            <a:solidFill>
                              <a:srgbClr val="000000"/>
                            </a:solidFill>
                            <a:latin typeface="Cambria Math" panose="02040503050406030204" pitchFamily="18" charset="0"/>
                          </a:rPr>
                          <m:t>𝑜</m:t>
                        </m:r>
                      </m:num>
                      <m:den>
                        <m:r>
                          <a:rPr lang="en-US" altLang="en-US" sz="5400" b="0" i="1" kern="0" smtClean="0">
                            <a:solidFill>
                              <a:srgbClr val="000000"/>
                            </a:solidFill>
                            <a:latin typeface="Cambria Math" panose="02040503050406030204" pitchFamily="18" charset="0"/>
                          </a:rPr>
                          <m:t>𝑊</m:t>
                        </m:r>
                        <m:r>
                          <a:rPr lang="en-US" altLang="en-US" sz="5400" b="0" i="1" kern="0" baseline="-25000" smtClean="0">
                            <a:solidFill>
                              <a:srgbClr val="000000"/>
                            </a:solidFill>
                            <a:latin typeface="Cambria Math" panose="02040503050406030204" pitchFamily="18" charset="0"/>
                          </a:rPr>
                          <m:t>𝑖</m:t>
                        </m:r>
                      </m:den>
                    </m:f>
                  </m:oMath>
                </a14:m>
                <a:r>
                  <a:rPr lang="en-US" altLang="en-US" sz="4400" dirty="0"/>
                  <a:t> </a:t>
                </a:r>
                <a:r>
                  <a:rPr lang="en-US" altLang="en-US" sz="3200" baseline="30000" dirty="0"/>
                  <a:t>		</a:t>
                </a:r>
                <a:endParaRPr lang="en-US" altLang="en-US" sz="3200" dirty="0"/>
              </a:p>
              <a:p>
                <a:pPr marL="0" indent="0">
                  <a:buNone/>
                </a:pPr>
                <a:r>
                  <a:rPr lang="en-US" sz="4400" dirty="0"/>
                  <a:t>    </a:t>
                </a:r>
                <a:endParaRPr lang="en-US" sz="4400" baseline="30000" dirty="0"/>
              </a:p>
              <a:p>
                <a:pPr marL="0" indent="0">
                  <a:buNone/>
                </a:pPr>
                <a:endParaRPr lang="en-US" sz="4400" baseline="30000" dirty="0"/>
              </a:p>
              <a:p>
                <a:pPr marL="0" indent="0">
                  <a:buNone/>
                </a:pPr>
                <a:r>
                  <a:rPr lang="en-US" sz="4400" dirty="0">
                    <a:latin typeface="Calibri" panose="020F0502020204030204" pitchFamily="34" charset="0"/>
                    <a:cs typeface="Calibri" panose="020F0502020204030204" pitchFamily="34" charset="0"/>
                  </a:rPr>
                  <a:t>W</a:t>
                </a:r>
                <a:r>
                  <a:rPr lang="en-US" sz="4400" baseline="-25000" dirty="0">
                    <a:latin typeface="Calibri" panose="020F0502020204030204" pitchFamily="34" charset="0"/>
                    <a:cs typeface="Calibri" panose="020F0502020204030204" pitchFamily="34" charset="0"/>
                  </a:rPr>
                  <a:t>o</a:t>
                </a:r>
                <a:r>
                  <a:rPr kumimoji="0" lang="en-US" sz="4400" u="none" strike="noStrike" kern="1200" cap="none" spc="0" normalizeH="0" baseline="0" noProof="0" dirty="0">
                    <a:ln>
                      <a:noFill/>
                    </a:ln>
                    <a:effectLst/>
                    <a:uLnTx/>
                    <a:uFillTx/>
                    <a:latin typeface="Calibri" panose="020F0502020204030204" pitchFamily="34" charset="0"/>
                    <a:cs typeface="Calibri" panose="020F0502020204030204" pitchFamily="34" charset="0"/>
                  </a:rPr>
                  <a:t> =</a:t>
                </a:r>
                <a:r>
                  <a:rPr kumimoji="0" lang="en-US" sz="4400" u="none" strike="noStrike" kern="1200" cap="none" spc="0" normalizeH="0" noProof="0" dirty="0">
                    <a:ln>
                      <a:noFill/>
                    </a:ln>
                    <a:effectLst/>
                    <a:uLnTx/>
                    <a:uFillTx/>
                    <a:latin typeface="Calibri" panose="020F0502020204030204" pitchFamily="34" charset="0"/>
                    <a:cs typeface="Calibri" panose="020F0502020204030204" pitchFamily="34" charset="0"/>
                  </a:rPr>
                  <a:t> W</a:t>
                </a:r>
                <a:r>
                  <a:rPr kumimoji="0" lang="en-US" sz="4400" u="none" strike="noStrike" kern="1200" cap="none" spc="0" normalizeH="0" baseline="-25000" noProof="0" dirty="0">
                    <a:ln>
                      <a:noFill/>
                    </a:ln>
                    <a:effectLst/>
                    <a:uLnTx/>
                    <a:uFillTx/>
                    <a:latin typeface="Calibri" panose="020F0502020204030204" pitchFamily="34" charset="0"/>
                    <a:cs typeface="Calibri" panose="020F0502020204030204" pitchFamily="34" charset="0"/>
                  </a:rPr>
                  <a:t>i</a:t>
                </a:r>
                <a:r>
                  <a:rPr kumimoji="0" lang="en-US" sz="4400" u="none" strike="noStrike" kern="1200" cap="none" spc="0" normalizeH="0" noProof="0" dirty="0">
                    <a:ln>
                      <a:noFill/>
                    </a:ln>
                    <a:effectLst/>
                    <a:uLnTx/>
                    <a:uFillTx/>
                    <a:latin typeface="Calibri" panose="020F0502020204030204" pitchFamily="34" charset="0"/>
                    <a:cs typeface="Calibri" panose="020F0502020204030204" pitchFamily="34" charset="0"/>
                  </a:rPr>
                  <a:t>(</a:t>
                </a:r>
                <a:r>
                  <a:rPr lang="en-US" sz="4400" dirty="0">
                    <a:latin typeface="Calibri" panose="020F0502020204030204" pitchFamily="34" charset="0"/>
                    <a:cs typeface="Calibri" panose="020F0502020204030204" pitchFamily="34" charset="0"/>
                  </a:rPr>
                  <a:t>Eff)</a:t>
                </a:r>
                <a:endParaRPr lang="en-US" sz="4400" baseline="30000" dirty="0">
                  <a:latin typeface="Calibri" panose="020F0502020204030204" pitchFamily="34" charset="0"/>
                  <a:cs typeface="Calibri" panose="020F0502020204030204" pitchFamily="34" charset="0"/>
                </a:endParaRPr>
              </a:p>
            </p:txBody>
          </p:sp>
        </mc:Choice>
        <mc:Fallback xmlns="">
          <p:sp>
            <p:nvSpPr>
              <p:cNvPr id="3" name="Content Placeholder 2">
                <a:extLst>
                  <a:ext uri="{FF2B5EF4-FFF2-40B4-BE49-F238E27FC236}">
                    <a16:creationId xmlns:a16="http://schemas.microsoft.com/office/drawing/2014/main" id="{93574B85-F0F0-464B-B6A3-A1A4770F2124}"/>
                  </a:ext>
                </a:extLst>
              </p:cNvPr>
              <p:cNvSpPr>
                <a:spLocks noGrp="1" noRot="1" noChangeAspect="1" noMove="1" noResize="1" noEditPoints="1" noAdjustHandles="1" noChangeArrowheads="1" noChangeShapeType="1" noTextEdit="1"/>
              </p:cNvSpPr>
              <p:nvPr>
                <p:ph sz="half" idx="1"/>
              </p:nvPr>
            </p:nvSpPr>
            <p:spPr>
              <a:xfrm>
                <a:off x="838200" y="1870595"/>
                <a:ext cx="5181600" cy="4351338"/>
              </a:xfrm>
              <a:blipFill>
                <a:blip r:embed="rId2"/>
                <a:stretch>
                  <a:fillRect l="-4824" t="-420"/>
                </a:stretch>
              </a:blipFill>
            </p:spPr>
            <p:txBody>
              <a:bodyPr/>
              <a:lstStyle/>
              <a:p>
                <a:r>
                  <a:rPr lang="en-US">
                    <a:noFill/>
                  </a:rPr>
                  <a:t> </a:t>
                </a:r>
              </a:p>
            </p:txBody>
          </p:sp>
        </mc:Fallback>
      </mc:AlternateContent>
      <p:sp>
        <p:nvSpPr>
          <p:cNvPr id="4" name="Content Placeholder 3">
            <a:extLst>
              <a:ext uri="{FF2B5EF4-FFF2-40B4-BE49-F238E27FC236}">
                <a16:creationId xmlns:a16="http://schemas.microsoft.com/office/drawing/2014/main" id="{BDAD8019-8C19-47D7-9969-3D42C7B6C40A}"/>
              </a:ext>
            </a:extLst>
          </p:cNvPr>
          <p:cNvSpPr>
            <a:spLocks noGrp="1"/>
          </p:cNvSpPr>
          <p:nvPr>
            <p:ph sz="half" idx="2"/>
          </p:nvPr>
        </p:nvSpPr>
        <p:spPr>
          <a:xfrm>
            <a:off x="6019800" y="1825625"/>
            <a:ext cx="5334000" cy="4351338"/>
          </a:xfrm>
        </p:spPr>
        <p:txBody>
          <a:bodyPr>
            <a:normAutofit/>
          </a:bodyPr>
          <a:lstStyle/>
          <a:p>
            <a:pPr lvl="0"/>
            <a:r>
              <a:rPr lang="en-US" sz="4000" dirty="0">
                <a:solidFill>
                  <a:prstClr val="black"/>
                </a:solidFill>
              </a:rPr>
              <a:t>Step 1 – Multiply both sides by W</a:t>
            </a:r>
            <a:r>
              <a:rPr lang="en-US" sz="4000" baseline="-25000" dirty="0">
                <a:solidFill>
                  <a:prstClr val="black"/>
                </a:solidFill>
              </a:rPr>
              <a:t>i</a:t>
            </a:r>
            <a:r>
              <a:rPr lang="en-US" sz="4000" dirty="0">
                <a:solidFill>
                  <a:prstClr val="black"/>
                </a:solidFill>
              </a:rPr>
              <a:t> - work input </a:t>
            </a:r>
          </a:p>
        </p:txBody>
      </p:sp>
      <p:sp>
        <p:nvSpPr>
          <p:cNvPr id="8" name="TextBox 7">
            <a:extLst>
              <a:ext uri="{FF2B5EF4-FFF2-40B4-BE49-F238E27FC236}">
                <a16:creationId xmlns:a16="http://schemas.microsoft.com/office/drawing/2014/main" id="{CA5B17A4-2EEF-462C-9DC8-5C5BCF7BE511}"/>
              </a:ext>
            </a:extLst>
          </p:cNvPr>
          <p:cNvSpPr txBox="1"/>
          <p:nvPr/>
        </p:nvSpPr>
        <p:spPr>
          <a:xfrm>
            <a:off x="3658672" y="1809820"/>
            <a:ext cx="1128309" cy="769441"/>
          </a:xfrm>
          <a:prstGeom prst="rect">
            <a:avLst/>
          </a:prstGeom>
          <a:noFill/>
        </p:spPr>
        <p:txBody>
          <a:bodyPr wrap="square" rtlCol="0">
            <a:spAutoFit/>
          </a:bodyPr>
          <a:lstStyle/>
          <a:p>
            <a:r>
              <a:rPr lang="en-US" sz="4400" dirty="0"/>
              <a:t>(W</a:t>
            </a:r>
            <a:r>
              <a:rPr lang="en-US" sz="4400" baseline="-25000" dirty="0"/>
              <a:t>i</a:t>
            </a:r>
            <a:r>
              <a:rPr lang="en-US" sz="4400" dirty="0"/>
              <a:t>)</a:t>
            </a:r>
          </a:p>
        </p:txBody>
      </p:sp>
      <p:sp>
        <p:nvSpPr>
          <p:cNvPr id="9" name="TextBox 8">
            <a:extLst>
              <a:ext uri="{FF2B5EF4-FFF2-40B4-BE49-F238E27FC236}">
                <a16:creationId xmlns:a16="http://schemas.microsoft.com/office/drawing/2014/main" id="{0ABA6805-89B8-482F-8C99-967A1B491B2C}"/>
              </a:ext>
            </a:extLst>
          </p:cNvPr>
          <p:cNvSpPr txBox="1"/>
          <p:nvPr/>
        </p:nvSpPr>
        <p:spPr>
          <a:xfrm>
            <a:off x="360541" y="2095475"/>
            <a:ext cx="1217863" cy="769441"/>
          </a:xfrm>
          <a:prstGeom prst="rect">
            <a:avLst/>
          </a:prstGeom>
          <a:noFill/>
        </p:spPr>
        <p:txBody>
          <a:bodyPr wrap="square" rtlCol="0">
            <a:spAutoFit/>
          </a:bodyPr>
          <a:lstStyle/>
          <a:p>
            <a:r>
              <a:rPr lang="en-US" sz="4400" dirty="0"/>
              <a:t>(</a:t>
            </a:r>
            <a:r>
              <a:rPr lang="en-US" sz="4400" dirty="0">
                <a:latin typeface="Arial" panose="020B0604020202020204" pitchFamily="34" charset="0"/>
                <a:cs typeface="Arial" panose="020B0604020202020204" pitchFamily="34" charset="0"/>
              </a:rPr>
              <a:t>W</a:t>
            </a:r>
            <a:r>
              <a:rPr lang="en-US" sz="4400" baseline="-25000" dirty="0">
                <a:latin typeface="Arial" panose="020B0604020202020204" pitchFamily="34" charset="0"/>
                <a:cs typeface="Arial" panose="020B0604020202020204" pitchFamily="34" charset="0"/>
              </a:rPr>
              <a:t>i</a:t>
            </a:r>
            <a:r>
              <a:rPr lang="en-US" sz="4400" dirty="0"/>
              <a:t>)</a:t>
            </a:r>
          </a:p>
        </p:txBody>
      </p:sp>
      <p:cxnSp>
        <p:nvCxnSpPr>
          <p:cNvPr id="12" name="Straight Connector 11">
            <a:extLst>
              <a:ext uri="{FF2B5EF4-FFF2-40B4-BE49-F238E27FC236}">
                <a16:creationId xmlns:a16="http://schemas.microsoft.com/office/drawing/2014/main" id="{372A6504-57B4-45B7-8182-EBD147AB9AE8}"/>
              </a:ext>
            </a:extLst>
          </p:cNvPr>
          <p:cNvCxnSpPr>
            <a:cxnSpLocks/>
          </p:cNvCxnSpPr>
          <p:nvPr/>
        </p:nvCxnSpPr>
        <p:spPr>
          <a:xfrm flipV="1">
            <a:off x="4197258" y="1958090"/>
            <a:ext cx="218661" cy="617317"/>
          </a:xfrm>
          <a:prstGeom prst="line">
            <a:avLst/>
          </a:prstGeom>
          <a:ln w="79375"/>
        </p:spPr>
        <p:style>
          <a:lnRef idx="1">
            <a:schemeClr val="accent2"/>
          </a:lnRef>
          <a:fillRef idx="0">
            <a:schemeClr val="accent2"/>
          </a:fillRef>
          <a:effectRef idx="0">
            <a:schemeClr val="accent2"/>
          </a:effectRef>
          <a:fontRef idx="minor">
            <a:schemeClr val="tx1"/>
          </a:fontRef>
        </p:style>
      </p:cxnSp>
      <p:cxnSp>
        <p:nvCxnSpPr>
          <p:cNvPr id="15" name="Straight Connector 14">
            <a:extLst>
              <a:ext uri="{FF2B5EF4-FFF2-40B4-BE49-F238E27FC236}">
                <a16:creationId xmlns:a16="http://schemas.microsoft.com/office/drawing/2014/main" id="{2EF6F16A-2AC8-4EA6-8E95-B624D05FD773}"/>
              </a:ext>
            </a:extLst>
          </p:cNvPr>
          <p:cNvCxnSpPr>
            <a:cxnSpLocks/>
          </p:cNvCxnSpPr>
          <p:nvPr/>
        </p:nvCxnSpPr>
        <p:spPr>
          <a:xfrm flipV="1">
            <a:off x="3237842" y="2519901"/>
            <a:ext cx="480391" cy="791979"/>
          </a:xfrm>
          <a:prstGeom prst="line">
            <a:avLst/>
          </a:prstGeom>
          <a:ln w="79375"/>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083429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D1B11-E8E3-4B27-A491-9BD947FF34BC}"/>
              </a:ext>
            </a:extLst>
          </p:cNvPr>
          <p:cNvSpPr>
            <a:spLocks noGrp="1"/>
          </p:cNvSpPr>
          <p:nvPr>
            <p:ph type="title"/>
          </p:nvPr>
        </p:nvSpPr>
        <p:spPr>
          <a:solidFill>
            <a:srgbClr val="92D050"/>
          </a:solidFill>
        </p:spPr>
        <p:txBody>
          <a:bodyPr/>
          <a:lstStyle/>
          <a:p>
            <a:pPr algn="ctr"/>
            <a:r>
              <a:rPr lang="en-US" b="1" dirty="0"/>
              <a:t>Solve for Work Input (W</a:t>
            </a:r>
            <a:r>
              <a:rPr lang="en-US" b="1" baseline="-25000" dirty="0"/>
              <a:t>i</a:t>
            </a:r>
            <a:r>
              <a:rPr lang="en-US" b="1" dirty="0"/>
              <a: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3574B85-F0F0-464B-B6A3-A1A4770F2124}"/>
                  </a:ext>
                </a:extLst>
              </p:cNvPr>
              <p:cNvSpPr>
                <a:spLocks noGrp="1"/>
              </p:cNvSpPr>
              <p:nvPr>
                <p:ph sz="half" idx="1"/>
              </p:nvPr>
            </p:nvSpPr>
            <p:spPr>
              <a:xfrm>
                <a:off x="838200" y="1870595"/>
                <a:ext cx="5181600" cy="4770048"/>
              </a:xfrm>
            </p:spPr>
            <p:txBody>
              <a:bodyPr/>
              <a:lstStyle/>
              <a:p>
                <a:pPr marL="0" lvl="0" indent="0">
                  <a:lnSpc>
                    <a:spcPct val="100000"/>
                  </a:lnSpc>
                  <a:spcBef>
                    <a:spcPts val="0"/>
                  </a:spcBef>
                  <a:buNone/>
                </a:pPr>
                <a:r>
                  <a:rPr lang="en-US" altLang="en-US" sz="4400" dirty="0"/>
                  <a:t>    </a:t>
                </a:r>
                <a:r>
                  <a:rPr lang="en-US" altLang="en-US" sz="5400" kern="0" dirty="0">
                    <a:solidFill>
                      <a:srgbClr val="000000"/>
                    </a:solidFill>
                    <a:latin typeface="Arial"/>
                  </a:rPr>
                  <a:t>Eff = </a:t>
                </a:r>
                <a14:m>
                  <m:oMath xmlns:m="http://schemas.openxmlformats.org/officeDocument/2006/math">
                    <m:f>
                      <m:fPr>
                        <m:ctrlPr>
                          <a:rPr lang="en-US" altLang="en-US" sz="5400" i="1" kern="0">
                            <a:solidFill>
                              <a:srgbClr val="000000"/>
                            </a:solidFill>
                            <a:latin typeface="Cambria Math" panose="02040503050406030204" pitchFamily="18" charset="0"/>
                          </a:rPr>
                        </m:ctrlPr>
                      </m:fPr>
                      <m:num>
                        <m:r>
                          <a:rPr lang="en-US" altLang="en-US" sz="5400" i="1" kern="0">
                            <a:solidFill>
                              <a:srgbClr val="000000"/>
                            </a:solidFill>
                            <a:latin typeface="Cambria Math" panose="02040503050406030204" pitchFamily="18" charset="0"/>
                          </a:rPr>
                          <m:t>𝑊</m:t>
                        </m:r>
                        <m:r>
                          <a:rPr lang="en-US" altLang="en-US" sz="5400" b="0" i="1" kern="0" baseline="-25000" smtClean="0">
                            <a:solidFill>
                              <a:srgbClr val="000000"/>
                            </a:solidFill>
                            <a:latin typeface="Cambria Math" panose="02040503050406030204" pitchFamily="18" charset="0"/>
                          </a:rPr>
                          <m:t>𝑜</m:t>
                        </m:r>
                      </m:num>
                      <m:den>
                        <m:r>
                          <a:rPr lang="en-US" altLang="en-US" sz="5400" b="0" i="1" kern="0" smtClean="0">
                            <a:solidFill>
                              <a:srgbClr val="000000"/>
                            </a:solidFill>
                            <a:latin typeface="Cambria Math" panose="02040503050406030204" pitchFamily="18" charset="0"/>
                          </a:rPr>
                          <m:t>𝑊</m:t>
                        </m:r>
                        <m:r>
                          <a:rPr lang="en-US" altLang="en-US" sz="5400" b="0" i="1" kern="0" baseline="-25000" smtClean="0">
                            <a:solidFill>
                              <a:srgbClr val="000000"/>
                            </a:solidFill>
                            <a:latin typeface="Cambria Math" panose="02040503050406030204" pitchFamily="18" charset="0"/>
                          </a:rPr>
                          <m:t>𝑖</m:t>
                        </m:r>
                      </m:den>
                    </m:f>
                  </m:oMath>
                </a14:m>
                <a:r>
                  <a:rPr lang="en-US" altLang="en-US" sz="4400" dirty="0"/>
                  <a:t> </a:t>
                </a:r>
                <a:r>
                  <a:rPr lang="en-US" altLang="en-US" sz="3200" baseline="30000" dirty="0"/>
                  <a:t>		</a:t>
                </a:r>
                <a:r>
                  <a:rPr lang="en-US" sz="4400" dirty="0"/>
                  <a:t> </a:t>
                </a:r>
                <a:endParaRPr lang="en-US" sz="4400" baseline="30000" dirty="0"/>
              </a:p>
              <a:p>
                <a:pPr marL="0" indent="0">
                  <a:buNone/>
                </a:pPr>
                <a:endParaRPr lang="en-US" sz="2000" dirty="0">
                  <a:latin typeface="Calibri" panose="020F0502020204030204" pitchFamily="34" charset="0"/>
                  <a:cs typeface="Calibri" panose="020F0502020204030204" pitchFamily="34" charset="0"/>
                </a:endParaRPr>
              </a:p>
              <a:p>
                <a:pPr marL="0" indent="0">
                  <a:buNone/>
                </a:pPr>
                <a:endParaRPr kumimoji="0" lang="en-US" sz="4400" u="none" strike="noStrike" kern="1200" cap="none" spc="0" normalizeH="0" noProof="0" dirty="0">
                  <a:ln>
                    <a:noFill/>
                  </a:ln>
                  <a:effectLst/>
                  <a:uLnTx/>
                  <a:uFillTx/>
                  <a:latin typeface="Calibri" panose="020F0502020204030204" pitchFamily="34" charset="0"/>
                  <a:cs typeface="Calibri" panose="020F0502020204030204" pitchFamily="34" charset="0"/>
                </a:endParaRPr>
              </a:p>
              <a:p>
                <a:pPr marL="0" indent="0">
                  <a:buNone/>
                </a:pPr>
                <a:endParaRPr lang="en-US" sz="4400" baseline="30000" dirty="0">
                  <a:latin typeface="Calibri" panose="020F0502020204030204" pitchFamily="34" charset="0"/>
                  <a:cs typeface="Calibri" panose="020F0502020204030204" pitchFamily="34" charset="0"/>
                </a:endParaRPr>
              </a:p>
              <a:p>
                <a:pPr marL="0" indent="0">
                  <a:buNone/>
                </a:pPr>
                <a:endParaRPr lang="en-US" sz="4400" baseline="30000" dirty="0">
                  <a:latin typeface="Calibri" panose="020F0502020204030204" pitchFamily="34" charset="0"/>
                  <a:cs typeface="Calibri" panose="020F0502020204030204" pitchFamily="34" charset="0"/>
                </a:endParaRPr>
              </a:p>
              <a:p>
                <a:pPr marL="0" indent="0">
                  <a:buNone/>
                </a:pPr>
                <a:r>
                  <a:rPr lang="en-US" altLang="en-US" sz="3200" baseline="30000" dirty="0">
                    <a:solidFill>
                      <a:prstClr val="black"/>
                    </a:solidFill>
                  </a:rPr>
                  <a:t>	</a:t>
                </a:r>
                <a:r>
                  <a:rPr lang="en-US" sz="4400" baseline="30000" dirty="0">
                    <a:latin typeface="Arial" panose="020B0604020202020204" pitchFamily="34" charset="0"/>
                    <a:cs typeface="Arial" panose="020B0604020202020204" pitchFamily="34" charset="0"/>
                  </a:rPr>
                  <a:t> </a:t>
                </a:r>
              </a:p>
            </p:txBody>
          </p:sp>
        </mc:Choice>
        <mc:Fallback xmlns="">
          <p:sp>
            <p:nvSpPr>
              <p:cNvPr id="3" name="Content Placeholder 2">
                <a:extLst>
                  <a:ext uri="{FF2B5EF4-FFF2-40B4-BE49-F238E27FC236}">
                    <a16:creationId xmlns:a16="http://schemas.microsoft.com/office/drawing/2014/main" id="{93574B85-F0F0-464B-B6A3-A1A4770F2124}"/>
                  </a:ext>
                </a:extLst>
              </p:cNvPr>
              <p:cNvSpPr>
                <a:spLocks noGrp="1" noRot="1" noChangeAspect="1" noMove="1" noResize="1" noEditPoints="1" noAdjustHandles="1" noChangeArrowheads="1" noChangeShapeType="1" noTextEdit="1"/>
              </p:cNvSpPr>
              <p:nvPr>
                <p:ph sz="half" idx="1"/>
              </p:nvPr>
            </p:nvSpPr>
            <p:spPr>
              <a:xfrm>
                <a:off x="838200" y="1870595"/>
                <a:ext cx="5181600" cy="4770048"/>
              </a:xfrm>
              <a:blipFill>
                <a:blip r:embed="rId2"/>
                <a:stretch>
                  <a:fillRect t="-384"/>
                </a:stretch>
              </a:blipFill>
            </p:spPr>
            <p:txBody>
              <a:bodyPr/>
              <a:lstStyle/>
              <a:p>
                <a:r>
                  <a:rPr lang="en-US">
                    <a:noFill/>
                  </a:rPr>
                  <a:t> </a:t>
                </a:r>
              </a:p>
            </p:txBody>
          </p:sp>
        </mc:Fallback>
      </mc:AlternateContent>
      <p:sp>
        <p:nvSpPr>
          <p:cNvPr id="4" name="Content Placeholder 3">
            <a:extLst>
              <a:ext uri="{FF2B5EF4-FFF2-40B4-BE49-F238E27FC236}">
                <a16:creationId xmlns:a16="http://schemas.microsoft.com/office/drawing/2014/main" id="{BDAD8019-8C19-47D7-9969-3D42C7B6C40A}"/>
              </a:ext>
            </a:extLst>
          </p:cNvPr>
          <p:cNvSpPr>
            <a:spLocks noGrp="1"/>
          </p:cNvSpPr>
          <p:nvPr>
            <p:ph sz="half" idx="2"/>
          </p:nvPr>
        </p:nvSpPr>
        <p:spPr>
          <a:xfrm>
            <a:off x="6019800" y="1825625"/>
            <a:ext cx="5334000" cy="4351338"/>
          </a:xfrm>
        </p:spPr>
        <p:txBody>
          <a:bodyPr>
            <a:normAutofit/>
          </a:bodyPr>
          <a:lstStyle/>
          <a:p>
            <a:r>
              <a:rPr lang="en-US" sz="4000" dirty="0"/>
              <a:t>Step 1 – Multiply both sides by W</a:t>
            </a:r>
            <a:r>
              <a:rPr lang="en-US" sz="4000" baseline="-25000" dirty="0"/>
              <a:t>i</a:t>
            </a:r>
            <a:r>
              <a:rPr lang="en-US" sz="4000" dirty="0"/>
              <a:t> - work input </a:t>
            </a:r>
          </a:p>
          <a:p>
            <a:pPr marL="0" indent="0">
              <a:buNone/>
            </a:pPr>
            <a:endParaRPr lang="en-US" dirty="0"/>
          </a:p>
          <a:p>
            <a:r>
              <a:rPr lang="en-US" sz="4000" dirty="0"/>
              <a:t>Step 2 – Divide by Eff -efficiency on both sides.</a:t>
            </a:r>
          </a:p>
        </p:txBody>
      </p:sp>
      <p:sp>
        <p:nvSpPr>
          <p:cNvPr id="8" name="TextBox 7">
            <a:extLst>
              <a:ext uri="{FF2B5EF4-FFF2-40B4-BE49-F238E27FC236}">
                <a16:creationId xmlns:a16="http://schemas.microsoft.com/office/drawing/2014/main" id="{CA5B17A4-2EEF-462C-9DC8-5C5BCF7BE511}"/>
              </a:ext>
            </a:extLst>
          </p:cNvPr>
          <p:cNvSpPr txBox="1"/>
          <p:nvPr/>
        </p:nvSpPr>
        <p:spPr>
          <a:xfrm>
            <a:off x="3651370" y="1779963"/>
            <a:ext cx="1216052" cy="769441"/>
          </a:xfrm>
          <a:prstGeom prst="rect">
            <a:avLst/>
          </a:prstGeom>
          <a:noFill/>
        </p:spPr>
        <p:txBody>
          <a:bodyPr wrap="square" rtlCol="0">
            <a:spAutoFit/>
          </a:bodyPr>
          <a:lstStyle/>
          <a:p>
            <a:r>
              <a:rPr lang="en-US" sz="4400" dirty="0"/>
              <a:t>(W</a:t>
            </a:r>
            <a:r>
              <a:rPr lang="en-US" sz="4400" baseline="-25000" dirty="0"/>
              <a:t>i</a:t>
            </a:r>
            <a:r>
              <a:rPr lang="en-US" sz="4400" dirty="0"/>
              <a:t>)</a:t>
            </a:r>
          </a:p>
        </p:txBody>
      </p:sp>
      <p:sp>
        <p:nvSpPr>
          <p:cNvPr id="9" name="TextBox 8">
            <a:extLst>
              <a:ext uri="{FF2B5EF4-FFF2-40B4-BE49-F238E27FC236}">
                <a16:creationId xmlns:a16="http://schemas.microsoft.com/office/drawing/2014/main" id="{0ABA6805-89B8-482F-8C99-967A1B491B2C}"/>
              </a:ext>
            </a:extLst>
          </p:cNvPr>
          <p:cNvSpPr txBox="1"/>
          <p:nvPr/>
        </p:nvSpPr>
        <p:spPr>
          <a:xfrm>
            <a:off x="400875" y="2106744"/>
            <a:ext cx="1216052" cy="769441"/>
          </a:xfrm>
          <a:prstGeom prst="rect">
            <a:avLst/>
          </a:prstGeom>
          <a:noFill/>
        </p:spPr>
        <p:txBody>
          <a:bodyPr wrap="square" rtlCol="0">
            <a:spAutoFit/>
          </a:bodyPr>
          <a:lstStyle/>
          <a:p>
            <a:r>
              <a:rPr lang="en-US" sz="4400" dirty="0"/>
              <a:t>(</a:t>
            </a:r>
            <a:r>
              <a:rPr lang="en-US" sz="4400" dirty="0">
                <a:latin typeface="Arial" panose="020B0604020202020204" pitchFamily="34" charset="0"/>
                <a:cs typeface="Arial" panose="020B0604020202020204" pitchFamily="34" charset="0"/>
              </a:rPr>
              <a:t>W</a:t>
            </a:r>
            <a:r>
              <a:rPr lang="en-US" sz="4400" baseline="-25000" dirty="0">
                <a:latin typeface="Arial" panose="020B0604020202020204" pitchFamily="34" charset="0"/>
                <a:cs typeface="Arial" panose="020B0604020202020204" pitchFamily="34" charset="0"/>
              </a:rPr>
              <a:t>i</a:t>
            </a:r>
            <a:r>
              <a:rPr lang="en-US" sz="4400" dirty="0"/>
              <a:t>)</a:t>
            </a:r>
          </a:p>
        </p:txBody>
      </p:sp>
      <p:cxnSp>
        <p:nvCxnSpPr>
          <p:cNvPr id="12" name="Straight Connector 11">
            <a:extLst>
              <a:ext uri="{FF2B5EF4-FFF2-40B4-BE49-F238E27FC236}">
                <a16:creationId xmlns:a16="http://schemas.microsoft.com/office/drawing/2014/main" id="{372A6504-57B4-45B7-8182-EBD147AB9AE8}"/>
              </a:ext>
            </a:extLst>
          </p:cNvPr>
          <p:cNvCxnSpPr>
            <a:cxnSpLocks/>
          </p:cNvCxnSpPr>
          <p:nvPr/>
        </p:nvCxnSpPr>
        <p:spPr>
          <a:xfrm flipV="1">
            <a:off x="4162666" y="1977057"/>
            <a:ext cx="218661" cy="617317"/>
          </a:xfrm>
          <a:prstGeom prst="line">
            <a:avLst/>
          </a:prstGeom>
          <a:ln w="79375"/>
        </p:spPr>
        <p:style>
          <a:lnRef idx="1">
            <a:schemeClr val="accent2"/>
          </a:lnRef>
          <a:fillRef idx="0">
            <a:schemeClr val="accent2"/>
          </a:fillRef>
          <a:effectRef idx="0">
            <a:schemeClr val="accent2"/>
          </a:effectRef>
          <a:fontRef idx="minor">
            <a:schemeClr val="tx1"/>
          </a:fontRef>
        </p:style>
      </p:cxnSp>
      <p:cxnSp>
        <p:nvCxnSpPr>
          <p:cNvPr id="15" name="Straight Connector 14">
            <a:extLst>
              <a:ext uri="{FF2B5EF4-FFF2-40B4-BE49-F238E27FC236}">
                <a16:creationId xmlns:a16="http://schemas.microsoft.com/office/drawing/2014/main" id="{2EF6F16A-2AC8-4EA6-8E95-B624D05FD773}"/>
              </a:ext>
            </a:extLst>
          </p:cNvPr>
          <p:cNvCxnSpPr>
            <a:cxnSpLocks/>
          </p:cNvCxnSpPr>
          <p:nvPr/>
        </p:nvCxnSpPr>
        <p:spPr>
          <a:xfrm flipV="1">
            <a:off x="3073303" y="2469118"/>
            <a:ext cx="480391" cy="791979"/>
          </a:xfrm>
          <a:prstGeom prst="line">
            <a:avLst/>
          </a:prstGeom>
          <a:ln w="79375"/>
        </p:spPr>
        <p:style>
          <a:lnRef idx="1">
            <a:schemeClr val="accent2"/>
          </a:lnRef>
          <a:fillRef idx="0">
            <a:schemeClr val="accent2"/>
          </a:fillRef>
          <a:effectRef idx="0">
            <a:schemeClr val="accent2"/>
          </a:effectRef>
          <a:fontRef idx="minor">
            <a:schemeClr val="tx1"/>
          </a:fontRef>
        </p:style>
      </p:cxnSp>
      <p:sp>
        <p:nvSpPr>
          <p:cNvPr id="10" name="TextBox 9">
            <a:extLst>
              <a:ext uri="{FF2B5EF4-FFF2-40B4-BE49-F238E27FC236}">
                <a16:creationId xmlns:a16="http://schemas.microsoft.com/office/drawing/2014/main" id="{082A5E7E-374C-4392-8BA3-78686B4F5011}"/>
              </a:ext>
            </a:extLst>
          </p:cNvPr>
          <p:cNvSpPr txBox="1"/>
          <p:nvPr/>
        </p:nvSpPr>
        <p:spPr>
          <a:xfrm>
            <a:off x="2693762" y="3522015"/>
            <a:ext cx="804552" cy="1446550"/>
          </a:xfrm>
          <a:prstGeom prst="rect">
            <a:avLst/>
          </a:prstGeom>
          <a:noFill/>
        </p:spPr>
        <p:txBody>
          <a:bodyPr wrap="square" rtlCol="0">
            <a:spAutoFit/>
          </a:bodyPr>
          <a:lstStyle/>
          <a:p>
            <a:r>
              <a:rPr lang="en-US" sz="4400" dirty="0"/>
              <a:t>__</a:t>
            </a:r>
          </a:p>
          <a:p>
            <a:r>
              <a:rPr lang="en-US" sz="4400" dirty="0"/>
              <a:t>Eff</a:t>
            </a:r>
          </a:p>
        </p:txBody>
      </p:sp>
      <p:sp>
        <p:nvSpPr>
          <p:cNvPr id="11" name="TextBox 10">
            <a:extLst>
              <a:ext uri="{FF2B5EF4-FFF2-40B4-BE49-F238E27FC236}">
                <a16:creationId xmlns:a16="http://schemas.microsoft.com/office/drawing/2014/main" id="{D5BD4F05-5B7C-4080-9706-E4A20534E848}"/>
              </a:ext>
            </a:extLst>
          </p:cNvPr>
          <p:cNvSpPr txBox="1"/>
          <p:nvPr/>
        </p:nvSpPr>
        <p:spPr>
          <a:xfrm>
            <a:off x="1499349" y="3532343"/>
            <a:ext cx="804552" cy="1446550"/>
          </a:xfrm>
          <a:prstGeom prst="rect">
            <a:avLst/>
          </a:prstGeom>
          <a:noFill/>
        </p:spPr>
        <p:txBody>
          <a:bodyPr wrap="square" rtlCol="0">
            <a:spAutoFit/>
          </a:bodyPr>
          <a:lstStyle/>
          <a:p>
            <a:r>
              <a:rPr lang="en-US" sz="4400" dirty="0"/>
              <a:t>__</a:t>
            </a:r>
          </a:p>
          <a:p>
            <a:r>
              <a:rPr lang="en-US" sz="4400" dirty="0"/>
              <a:t>Eff</a:t>
            </a: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C2B46F74-22DF-45D9-A40A-6F01501F453C}"/>
                  </a:ext>
                </a:extLst>
              </p:cNvPr>
              <p:cNvSpPr txBox="1"/>
              <p:nvPr/>
            </p:nvSpPr>
            <p:spPr>
              <a:xfrm>
                <a:off x="789289" y="5055643"/>
                <a:ext cx="2284014" cy="1622752"/>
              </a:xfrm>
              <a:prstGeom prst="rect">
                <a:avLst/>
              </a:prstGeom>
              <a:noFill/>
            </p:spPr>
            <p:txBody>
              <a:bodyPr wrap="square" rtlCol="0">
                <a:spAutoFit/>
              </a:bodyPr>
              <a:lstStyle/>
              <a:p>
                <a:r>
                  <a:rPr lang="en-US" altLang="en-US" sz="4400" kern="0" noProof="0" dirty="0">
                    <a:solidFill>
                      <a:srgbClr val="000000"/>
                    </a:solidFill>
                    <a:latin typeface="Arial"/>
                  </a:rPr>
                  <a:t>W</a:t>
                </a:r>
                <a:r>
                  <a:rPr lang="en-US" altLang="en-US" sz="4400" kern="0" baseline="-25000" noProof="0" dirty="0">
                    <a:solidFill>
                      <a:srgbClr val="000000"/>
                    </a:solidFill>
                    <a:latin typeface="Arial"/>
                  </a:rPr>
                  <a:t>i</a:t>
                </a:r>
                <a:r>
                  <a:rPr kumimoji="0" lang="en-US" altLang="en-US" sz="4400" b="0" i="0" u="none" strike="noStrike" kern="0" cap="none" spc="0" normalizeH="0" baseline="0" noProof="0" dirty="0">
                    <a:ln>
                      <a:noFill/>
                    </a:ln>
                    <a:solidFill>
                      <a:srgbClr val="000000"/>
                    </a:solidFill>
                    <a:effectLst/>
                    <a:uLnTx/>
                    <a:uFillTx/>
                    <a:latin typeface="Arial"/>
                    <a:ea typeface="+mn-ea"/>
                    <a:cs typeface="+mn-cs"/>
                  </a:rPr>
                  <a:t> = </a:t>
                </a:r>
                <a14:m>
                  <m:oMath xmlns:m="http://schemas.openxmlformats.org/officeDocument/2006/math">
                    <m:f>
                      <m:fPr>
                        <m:ctrlPr>
                          <a:rPr kumimoji="0" lang="en-US" altLang="en-US" sz="4400" b="0" i="1" u="none" strike="noStrike" kern="0" cap="none" spc="0" normalizeH="0" baseline="0" noProof="0">
                            <a:ln>
                              <a:noFill/>
                            </a:ln>
                            <a:solidFill>
                              <a:srgbClr val="000000"/>
                            </a:solidFill>
                            <a:effectLst/>
                            <a:uLnTx/>
                            <a:uFillTx/>
                            <a:latin typeface="Cambria Math" panose="02040503050406030204" pitchFamily="18" charset="0"/>
                            <a:ea typeface="+mn-ea"/>
                            <a:cs typeface="+mn-cs"/>
                          </a:rPr>
                        </m:ctrlPr>
                      </m:fPr>
                      <m:num>
                        <m:r>
                          <a:rPr kumimoji="0" lang="en-US" altLang="en-US" sz="4400" b="0" i="1" u="none" strike="noStrike" kern="0" cap="none" spc="0" normalizeH="0" baseline="0" noProof="0">
                            <a:ln>
                              <a:noFill/>
                            </a:ln>
                            <a:solidFill>
                              <a:srgbClr val="000000"/>
                            </a:solidFill>
                            <a:effectLst/>
                            <a:uLnTx/>
                            <a:uFillTx/>
                            <a:latin typeface="Cambria Math" panose="02040503050406030204" pitchFamily="18" charset="0"/>
                            <a:ea typeface="+mn-ea"/>
                            <a:cs typeface="+mn-cs"/>
                          </a:rPr>
                          <m:t>𝑊</m:t>
                        </m:r>
                        <m:r>
                          <a:rPr kumimoji="0" lang="en-US" altLang="en-US" sz="4400" b="0" i="1" u="none" strike="noStrike" kern="0" cap="none" spc="0" normalizeH="0" baseline="-25000" noProof="0" smtClean="0">
                            <a:ln>
                              <a:noFill/>
                            </a:ln>
                            <a:solidFill>
                              <a:srgbClr val="000000"/>
                            </a:solidFill>
                            <a:effectLst/>
                            <a:uLnTx/>
                            <a:uFillTx/>
                            <a:latin typeface="Cambria Math" panose="02040503050406030204" pitchFamily="18" charset="0"/>
                            <a:ea typeface="+mn-ea"/>
                            <a:cs typeface="+mn-cs"/>
                          </a:rPr>
                          <m:t>𝑜</m:t>
                        </m:r>
                      </m:num>
                      <m:den>
                        <m:r>
                          <a:rPr kumimoji="0" lang="en-US" altLang="en-US" sz="4400" b="0" i="1" u="none" strike="noStrike" kern="0" cap="none" spc="0" normalizeH="0" baseline="0" noProof="0" smtClean="0">
                            <a:ln>
                              <a:noFill/>
                            </a:ln>
                            <a:solidFill>
                              <a:srgbClr val="000000"/>
                            </a:solidFill>
                            <a:effectLst/>
                            <a:uLnTx/>
                            <a:uFillTx/>
                            <a:latin typeface="Cambria Math" panose="02040503050406030204" pitchFamily="18" charset="0"/>
                            <a:ea typeface="+mn-ea"/>
                            <a:cs typeface="+mn-cs"/>
                          </a:rPr>
                          <m:t>𝐸𝑓𝑓</m:t>
                        </m:r>
                      </m:den>
                    </m:f>
                  </m:oMath>
                </a14:m>
                <a:r>
                  <a:rPr kumimoji="0" lang="en-US" altLang="en-US" sz="4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altLang="en-US" sz="3200" b="0" i="0" u="none" strike="noStrike" kern="1200" cap="none" spc="0" normalizeH="0" baseline="30000" noProof="0" dirty="0">
                    <a:ln>
                      <a:noFill/>
                    </a:ln>
                    <a:solidFill>
                      <a:prstClr val="black"/>
                    </a:solidFill>
                    <a:effectLst/>
                    <a:uLnTx/>
                    <a:uFillTx/>
                    <a:latin typeface="Calibri" panose="020F0502020204030204"/>
                    <a:ea typeface="+mn-ea"/>
                    <a:cs typeface="+mn-cs"/>
                  </a:rPr>
                  <a:t>	</a:t>
                </a:r>
                <a:endParaRPr lang="en-US" dirty="0"/>
              </a:p>
            </p:txBody>
          </p:sp>
        </mc:Choice>
        <mc:Fallback xmlns="">
          <p:sp>
            <p:nvSpPr>
              <p:cNvPr id="6" name="TextBox 5">
                <a:extLst>
                  <a:ext uri="{FF2B5EF4-FFF2-40B4-BE49-F238E27FC236}">
                    <a16:creationId xmlns:a16="http://schemas.microsoft.com/office/drawing/2014/main" id="{C2B46F74-22DF-45D9-A40A-6F01501F453C}"/>
                  </a:ext>
                </a:extLst>
              </p:cNvPr>
              <p:cNvSpPr txBox="1">
                <a:spLocks noRot="1" noChangeAspect="1" noMove="1" noResize="1" noEditPoints="1" noAdjustHandles="1" noChangeArrowheads="1" noChangeShapeType="1" noTextEdit="1"/>
              </p:cNvSpPr>
              <p:nvPr/>
            </p:nvSpPr>
            <p:spPr>
              <a:xfrm>
                <a:off x="789289" y="5055643"/>
                <a:ext cx="2284014" cy="1622752"/>
              </a:xfrm>
              <a:prstGeom prst="rect">
                <a:avLst/>
              </a:prstGeom>
              <a:blipFill>
                <a:blip r:embed="rId3"/>
                <a:stretch>
                  <a:fillRect l="-10667"/>
                </a:stretch>
              </a:blipFill>
            </p:spPr>
            <p:txBody>
              <a:bodyPr/>
              <a:lstStyle/>
              <a:p>
                <a:r>
                  <a:rPr lang="en-US">
                    <a:noFill/>
                  </a:rPr>
                  <a:t> </a:t>
                </a:r>
              </a:p>
            </p:txBody>
          </p:sp>
        </mc:Fallback>
      </mc:AlternateContent>
      <p:sp>
        <p:nvSpPr>
          <p:cNvPr id="13" name="TextBox 12">
            <a:extLst>
              <a:ext uri="{FF2B5EF4-FFF2-40B4-BE49-F238E27FC236}">
                <a16:creationId xmlns:a16="http://schemas.microsoft.com/office/drawing/2014/main" id="{6FBE2890-0ADD-4D3D-B0E3-A94DCE06F395}"/>
              </a:ext>
            </a:extLst>
          </p:cNvPr>
          <p:cNvSpPr txBox="1"/>
          <p:nvPr/>
        </p:nvSpPr>
        <p:spPr>
          <a:xfrm>
            <a:off x="809525" y="3460860"/>
            <a:ext cx="2988752" cy="769441"/>
          </a:xfrm>
          <a:prstGeom prst="rect">
            <a:avLst/>
          </a:prstGeom>
          <a:noFill/>
        </p:spPr>
        <p:txBody>
          <a:bodyPr wrap="square" rtlCol="0">
            <a:spAutoFit/>
          </a:bodyPr>
          <a:lstStyle/>
          <a:p>
            <a:r>
              <a:rPr kumimoji="0" lang="en-US" altLang="en-US" sz="4400" b="0" i="0" u="none" strike="noStrike" kern="0" cap="none" spc="0" normalizeH="0" baseline="0" noProof="0" dirty="0" err="1">
                <a:ln>
                  <a:noFill/>
                </a:ln>
                <a:solidFill>
                  <a:srgbClr val="000000"/>
                </a:solidFill>
                <a:effectLst/>
                <a:uLnTx/>
                <a:uFillTx/>
                <a:latin typeface="Arial"/>
              </a:rPr>
              <a:t>W</a:t>
            </a:r>
            <a:r>
              <a:rPr kumimoji="0" lang="en-US" altLang="en-US" sz="4400" b="0" i="0" u="none" strike="noStrike" kern="0" cap="none" spc="0" normalizeH="0" baseline="-25000" noProof="0" dirty="0" err="1">
                <a:ln>
                  <a:noFill/>
                </a:ln>
                <a:solidFill>
                  <a:srgbClr val="000000"/>
                </a:solidFill>
                <a:effectLst/>
                <a:uLnTx/>
                <a:uFillTx/>
                <a:latin typeface="Arial"/>
              </a:rPr>
              <a:t>i</a:t>
            </a:r>
            <a:r>
              <a:rPr kumimoji="0" lang="en-US" altLang="en-US" sz="4400" b="0" i="0" u="none" strike="noStrike" kern="0" cap="none" spc="0" normalizeH="0" noProof="0" dirty="0" err="1">
                <a:ln>
                  <a:noFill/>
                </a:ln>
                <a:solidFill>
                  <a:srgbClr val="000000"/>
                </a:solidFill>
                <a:effectLst/>
                <a:uLnTx/>
                <a:uFillTx/>
                <a:latin typeface="Arial"/>
              </a:rPr>
              <a:t>Eff</a:t>
            </a:r>
            <a:r>
              <a:rPr kumimoji="0" lang="en-US" altLang="en-US" sz="4400" b="0" i="0" u="none" strike="noStrike" kern="0" cap="none" spc="0" normalizeH="0" baseline="0" noProof="0" dirty="0">
                <a:ln>
                  <a:noFill/>
                </a:ln>
                <a:solidFill>
                  <a:srgbClr val="000000"/>
                </a:solidFill>
                <a:effectLst/>
                <a:uLnTx/>
                <a:uFillTx/>
                <a:latin typeface="Arial"/>
              </a:rPr>
              <a:t> = W</a:t>
            </a:r>
            <a:r>
              <a:rPr kumimoji="0" lang="en-US" altLang="en-US" sz="4400" b="0" i="0" u="none" strike="noStrike" kern="0" cap="none" spc="0" normalizeH="0" baseline="-25000" noProof="0" dirty="0">
                <a:ln>
                  <a:noFill/>
                </a:ln>
                <a:solidFill>
                  <a:srgbClr val="000000"/>
                </a:solidFill>
                <a:effectLst/>
                <a:uLnTx/>
                <a:uFillTx/>
                <a:latin typeface="Arial"/>
              </a:rPr>
              <a:t>o</a:t>
            </a:r>
            <a:endParaRPr lang="en-US" sz="4400" baseline="-25000" dirty="0"/>
          </a:p>
        </p:txBody>
      </p:sp>
      <p:pic>
        <p:nvPicPr>
          <p:cNvPr id="7" name="Picture 6">
            <a:extLst>
              <a:ext uri="{FF2B5EF4-FFF2-40B4-BE49-F238E27FC236}">
                <a16:creationId xmlns:a16="http://schemas.microsoft.com/office/drawing/2014/main" id="{A336D844-FA40-46BA-BD07-835D9FB2D9C0}"/>
              </a:ext>
            </a:extLst>
          </p:cNvPr>
          <p:cNvPicPr>
            <a:picLocks noChangeAspect="1"/>
          </p:cNvPicPr>
          <p:nvPr/>
        </p:nvPicPr>
        <p:blipFill>
          <a:blip r:embed="rId4"/>
          <a:stretch>
            <a:fillRect/>
          </a:stretch>
        </p:blipFill>
        <p:spPr>
          <a:xfrm rot="20931900">
            <a:off x="1614266" y="3743202"/>
            <a:ext cx="673461" cy="1024831"/>
          </a:xfrm>
          <a:prstGeom prst="rect">
            <a:avLst/>
          </a:prstGeom>
        </p:spPr>
      </p:pic>
    </p:spTree>
    <p:extLst>
      <p:ext uri="{BB962C8B-B14F-4D97-AF65-F5344CB8AC3E}">
        <p14:creationId xmlns:p14="http://schemas.microsoft.com/office/powerpoint/2010/main" val="3554118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additive="base">
                                        <p:cTn id="39" dur="500" fill="hold"/>
                                        <p:tgtEl>
                                          <p:spTgt spid="10"/>
                                        </p:tgtEl>
                                        <p:attrNameLst>
                                          <p:attrName>ppt_x</p:attrName>
                                        </p:attrNameLst>
                                      </p:cBhvr>
                                      <p:tavLst>
                                        <p:tav tm="0">
                                          <p:val>
                                            <p:strVal val="#ppt_x"/>
                                          </p:val>
                                        </p:tav>
                                        <p:tav tm="100000">
                                          <p:val>
                                            <p:strVal val="#ppt_x"/>
                                          </p:val>
                                        </p:tav>
                                      </p:tavLst>
                                    </p:anim>
                                    <p:anim calcmode="lin" valueType="num">
                                      <p:cBhvr additive="base">
                                        <p:cTn id="40" dur="500" fill="hold"/>
                                        <p:tgtEl>
                                          <p:spTgt spid="10"/>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P spid="8" grpId="0"/>
      <p:bldP spid="9" grpId="0"/>
      <p:bldP spid="10" grpId="0"/>
      <p:bldP spid="11" grpId="0"/>
      <p:bldP spid="6"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Rot="1" noChangeArrowheads="1"/>
          </p:cNvSpPr>
          <p:nvPr>
            <p:ph type="title"/>
          </p:nvPr>
        </p:nvSpPr>
        <p:spPr>
          <a:solidFill>
            <a:srgbClr val="C00000"/>
          </a:solidFill>
        </p:spPr>
        <p:txBody>
          <a:bodyPr/>
          <a:lstStyle/>
          <a:p>
            <a:pPr algn="ctr" eaLnBrk="1" hangingPunct="1">
              <a:defRPr/>
            </a:pPr>
            <a:r>
              <a:rPr lang="en-US" sz="6600" u="sng" dirty="0">
                <a:solidFill>
                  <a:schemeClr val="bg1"/>
                </a:solidFill>
                <a:latin typeface="Arial" panose="020B0604020202020204" pitchFamily="34" charset="0"/>
                <a:cs typeface="Arial" panose="020B0604020202020204" pitchFamily="34" charset="0"/>
              </a:rPr>
              <a:t>Efficiency Related Equations</a:t>
            </a:r>
          </a:p>
        </p:txBody>
      </p:sp>
      <p:sp>
        <p:nvSpPr>
          <p:cNvPr id="67587" name="Rectangle 3"/>
          <p:cNvSpPr>
            <a:spLocks noGrp="1" noRot="1" noChangeArrowheads="1"/>
          </p:cNvSpPr>
          <p:nvPr>
            <p:ph idx="1"/>
          </p:nvPr>
        </p:nvSpPr>
        <p:spPr/>
        <p:txBody>
          <a:bodyPr/>
          <a:lstStyle/>
          <a:p>
            <a:pPr eaLnBrk="1" hangingPunct="1">
              <a:buFont typeface="Wingdings" pitchFamily="64" charset="2"/>
              <a:buChar char="§"/>
              <a:defRPr/>
            </a:pPr>
            <a:endParaRPr lang="en-US" sz="2800" dirty="0"/>
          </a:p>
          <a:p>
            <a:pPr eaLnBrk="1" hangingPunct="1">
              <a:buFont typeface="Wingdings" pitchFamily="64" charset="2"/>
              <a:buNone/>
              <a:defRPr/>
            </a:pPr>
            <a:endParaRPr lang="en-US" sz="2800" dirty="0"/>
          </a:p>
          <a:p>
            <a:pPr eaLnBrk="1" hangingPunct="1">
              <a:buFont typeface="Wingdings" pitchFamily="64" charset="2"/>
              <a:buNone/>
              <a:defRPr/>
            </a:pPr>
            <a:endParaRPr lang="en-US" sz="2800" dirty="0"/>
          </a:p>
          <a:p>
            <a:pPr eaLnBrk="1" hangingPunct="1">
              <a:buFont typeface="Wingdings" pitchFamily="64" charset="2"/>
              <a:buNone/>
              <a:defRPr/>
            </a:pPr>
            <a:endParaRPr lang="en-US" sz="4800" dirty="0"/>
          </a:p>
          <a:p>
            <a:pPr eaLnBrk="1" hangingPunct="1">
              <a:buFont typeface="Wingdings" pitchFamily="64" charset="2"/>
              <a:buNone/>
              <a:defRPr/>
            </a:pPr>
            <a:endParaRPr lang="en-US" sz="2800" dirty="0"/>
          </a:p>
          <a:p>
            <a:pPr eaLnBrk="1" hangingPunct="1">
              <a:buFont typeface="Wingdings" pitchFamily="64" charset="2"/>
              <a:buNone/>
              <a:defRPr/>
            </a:pPr>
            <a:endParaRPr lang="en-US" sz="2800" dirty="0"/>
          </a:p>
          <a:p>
            <a:pPr eaLnBrk="1" hangingPunct="1">
              <a:buFont typeface="Wingdings" pitchFamily="64" charset="2"/>
              <a:buNone/>
              <a:defRPr/>
            </a:pPr>
            <a:endParaRPr lang="en-US" sz="2800" dirty="0"/>
          </a:p>
        </p:txBody>
      </p:sp>
      <mc:AlternateContent xmlns:mc="http://schemas.openxmlformats.org/markup-compatibility/2006" xmlns:a14="http://schemas.microsoft.com/office/drawing/2010/main">
        <mc:Choice Requires="a14">
          <p:graphicFrame>
            <p:nvGraphicFramePr>
              <p:cNvPr id="3" name="Table 2"/>
              <p:cNvGraphicFramePr>
                <a:graphicFrameLocks noGrp="1"/>
              </p:cNvGraphicFramePr>
              <p:nvPr/>
            </p:nvGraphicFramePr>
            <p:xfrm>
              <a:off x="609600" y="2876366"/>
              <a:ext cx="11303358" cy="2116859"/>
            </p:xfrm>
            <a:graphic>
              <a:graphicData uri="http://schemas.openxmlformats.org/drawingml/2006/table">
                <a:tbl>
                  <a:tblPr firstRow="1" bandRow="1"/>
                  <a:tblGrid>
                    <a:gridCol w="4168462">
                      <a:extLst>
                        <a:ext uri="{9D8B030D-6E8A-4147-A177-3AD203B41FA5}">
                          <a16:colId xmlns:a16="http://schemas.microsoft.com/office/drawing/2014/main" val="20000"/>
                        </a:ext>
                      </a:extLst>
                    </a:gridCol>
                    <a:gridCol w="3709115">
                      <a:extLst>
                        <a:ext uri="{9D8B030D-6E8A-4147-A177-3AD203B41FA5}">
                          <a16:colId xmlns:a16="http://schemas.microsoft.com/office/drawing/2014/main" val="20001"/>
                        </a:ext>
                      </a:extLst>
                    </a:gridCol>
                    <a:gridCol w="3425781">
                      <a:extLst>
                        <a:ext uri="{9D8B030D-6E8A-4147-A177-3AD203B41FA5}">
                          <a16:colId xmlns:a16="http://schemas.microsoft.com/office/drawing/2014/main" val="20002"/>
                        </a:ext>
                      </a:extLst>
                    </a:gridCol>
                  </a:tblGrid>
                  <a:tr h="697192">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4000" b="1" dirty="0">
                              <a:ln>
                                <a:noFill/>
                              </a:ln>
                              <a:solidFill>
                                <a:srgbClr val="000000"/>
                              </a:solidFill>
                            </a:rPr>
                            <a:t>Efficiency</a:t>
                          </a:r>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4000" b="1" dirty="0">
                              <a:ln>
                                <a:noFill/>
                              </a:ln>
                              <a:solidFill>
                                <a:srgbClr val="000000"/>
                              </a:solidFill>
                            </a:rPr>
                            <a:t>Work Output</a:t>
                          </a:r>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4000" b="1" dirty="0">
                              <a:ln>
                                <a:noFill/>
                              </a:ln>
                              <a:solidFill>
                                <a:srgbClr val="000000"/>
                              </a:solidFill>
                            </a:rPr>
                            <a:t>Work Input</a:t>
                          </a:r>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10000"/>
                      </a:ext>
                    </a:extLst>
                  </a:tr>
                  <a:tr h="1384807">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4400" kern="1200" dirty="0">
                              <a:ln>
                                <a:noFill/>
                              </a:ln>
                              <a:solidFill>
                                <a:srgbClr val="000000"/>
                              </a:solidFill>
                              <a:latin typeface="+mn-lt"/>
                              <a:ea typeface="+mn-ea"/>
                              <a:cs typeface="+mn-cs"/>
                            </a:rPr>
                            <a:t>Eff = </a:t>
                          </a:r>
                          <a14:m>
                            <m:oMath xmlns:m="http://schemas.openxmlformats.org/officeDocument/2006/math">
                              <m:f>
                                <m:fPr>
                                  <m:ctrlPr>
                                    <a:rPr lang="en-US" sz="4400" i="1" smtClean="0">
                                      <a:ln>
                                        <a:noFill/>
                                      </a:ln>
                                      <a:solidFill>
                                        <a:srgbClr val="000000"/>
                                      </a:solidFill>
                                      <a:latin typeface="Cambria Math" panose="02040503050406030204" pitchFamily="18" charset="0"/>
                                    </a:rPr>
                                  </m:ctrlPr>
                                </m:fPr>
                                <m:num>
                                  <m:sSub>
                                    <m:sSubPr>
                                      <m:ctrlPr>
                                        <a:rPr lang="en-US" sz="4400" i="1" smtClean="0">
                                          <a:ln>
                                            <a:noFill/>
                                          </a:ln>
                                          <a:solidFill>
                                            <a:srgbClr val="000000"/>
                                          </a:solidFill>
                                          <a:latin typeface="Cambria Math" panose="02040503050406030204" pitchFamily="18" charset="0"/>
                                        </a:rPr>
                                      </m:ctrlPr>
                                    </m:sSubPr>
                                    <m:e>
                                      <m:r>
                                        <a:rPr lang="en-US" sz="4400" b="0" i="1" smtClean="0">
                                          <a:ln>
                                            <a:noFill/>
                                          </a:ln>
                                          <a:solidFill>
                                            <a:srgbClr val="000000"/>
                                          </a:solidFill>
                                          <a:latin typeface="Cambria Math" panose="02040503050406030204" pitchFamily="18" charset="0"/>
                                        </a:rPr>
                                        <m:t>𝑊</m:t>
                                      </m:r>
                                    </m:e>
                                    <m:sub>
                                      <m:r>
                                        <a:rPr lang="en-US" sz="4400" b="0" i="1" smtClean="0">
                                          <a:ln>
                                            <a:noFill/>
                                          </a:ln>
                                          <a:solidFill>
                                            <a:srgbClr val="000000"/>
                                          </a:solidFill>
                                          <a:latin typeface="Cambria Math" panose="02040503050406030204" pitchFamily="18" charset="0"/>
                                        </a:rPr>
                                        <m:t>𝑜</m:t>
                                      </m:r>
                                    </m:sub>
                                  </m:sSub>
                                </m:num>
                                <m:den>
                                  <m:sSub>
                                    <m:sSubPr>
                                      <m:ctrlPr>
                                        <a:rPr lang="en-US" sz="4400" b="0" i="1" smtClean="0">
                                          <a:ln>
                                            <a:noFill/>
                                          </a:ln>
                                          <a:solidFill>
                                            <a:srgbClr val="000000"/>
                                          </a:solidFill>
                                          <a:latin typeface="Cambria Math" panose="02040503050406030204" pitchFamily="18" charset="0"/>
                                        </a:rPr>
                                      </m:ctrlPr>
                                    </m:sSubPr>
                                    <m:e>
                                      <m:r>
                                        <a:rPr lang="en-US" sz="4400" b="0" i="1" smtClean="0">
                                          <a:ln>
                                            <a:noFill/>
                                          </a:ln>
                                          <a:solidFill>
                                            <a:srgbClr val="000000"/>
                                          </a:solidFill>
                                          <a:latin typeface="Cambria Math" panose="02040503050406030204" pitchFamily="18" charset="0"/>
                                        </a:rPr>
                                        <m:t>𝑊</m:t>
                                      </m:r>
                                    </m:e>
                                    <m:sub>
                                      <m:r>
                                        <a:rPr lang="en-US" sz="4400" b="0" i="1" smtClean="0">
                                          <a:ln>
                                            <a:noFill/>
                                          </a:ln>
                                          <a:solidFill>
                                            <a:srgbClr val="000000"/>
                                          </a:solidFill>
                                          <a:latin typeface="Cambria Math" panose="02040503050406030204" pitchFamily="18" charset="0"/>
                                        </a:rPr>
                                        <m:t>𝑖</m:t>
                                      </m:r>
                                    </m:sub>
                                  </m:sSub>
                                </m:den>
                              </m:f>
                            </m:oMath>
                          </a14:m>
                          <a:r>
                            <a:rPr lang="en-US" sz="4400" dirty="0">
                              <a:ln>
                                <a:noFill/>
                              </a:ln>
                              <a:solidFill>
                                <a:srgbClr val="000000"/>
                              </a:solidFill>
                              <a:latin typeface="+mn-lt"/>
                            </a:rPr>
                            <a:t> x 100%</a:t>
                          </a:r>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endParaRPr lang="en-US" sz="1100" dirty="0">
                            <a:ln>
                              <a:noFill/>
                            </a:ln>
                            <a:solidFill>
                              <a:srgbClr val="000000"/>
                            </a:solidFill>
                            <a:latin typeface="+mn-lt"/>
                          </a:endParaRPr>
                        </a:p>
                        <a:p>
                          <a:pPr algn="ctr"/>
                          <a:r>
                            <a:rPr lang="en-US" sz="4800" dirty="0">
                              <a:ln>
                                <a:noFill/>
                              </a:ln>
                              <a:solidFill>
                                <a:srgbClr val="000000"/>
                              </a:solidFill>
                              <a:latin typeface="+mn-lt"/>
                            </a:rPr>
                            <a:t>W</a:t>
                          </a:r>
                          <a:r>
                            <a:rPr lang="en-US" sz="4800" baseline="-25000" dirty="0">
                              <a:ln>
                                <a:noFill/>
                              </a:ln>
                              <a:solidFill>
                                <a:srgbClr val="000000"/>
                              </a:solidFill>
                              <a:latin typeface="+mn-lt"/>
                            </a:rPr>
                            <a:t>o</a:t>
                          </a:r>
                          <a:r>
                            <a:rPr lang="en-US" sz="4800" baseline="0" dirty="0">
                              <a:ln>
                                <a:noFill/>
                              </a:ln>
                              <a:solidFill>
                                <a:srgbClr val="000000"/>
                              </a:solidFill>
                              <a:latin typeface="+mn-lt"/>
                            </a:rPr>
                            <a:t> </a:t>
                          </a:r>
                          <a:r>
                            <a:rPr lang="en-US" sz="4800" dirty="0">
                              <a:ln>
                                <a:noFill/>
                              </a:ln>
                              <a:solidFill>
                                <a:srgbClr val="000000"/>
                              </a:solidFill>
                              <a:latin typeface="+mn-lt"/>
                            </a:rPr>
                            <a:t>= W</a:t>
                          </a:r>
                          <a:r>
                            <a:rPr lang="en-US" sz="4800" baseline="-25000" dirty="0">
                              <a:ln>
                                <a:noFill/>
                              </a:ln>
                              <a:solidFill>
                                <a:srgbClr val="000000"/>
                              </a:solidFill>
                              <a:latin typeface="+mn-lt"/>
                            </a:rPr>
                            <a:t>i</a:t>
                          </a:r>
                          <a:r>
                            <a:rPr lang="en-US" sz="4800" baseline="0" dirty="0">
                              <a:ln>
                                <a:noFill/>
                              </a:ln>
                              <a:solidFill>
                                <a:srgbClr val="000000"/>
                              </a:solidFill>
                              <a:latin typeface="+mn-lt"/>
                            </a:rPr>
                            <a:t>(Eff)</a:t>
                          </a:r>
                          <a:endParaRPr lang="en-US" sz="4800" dirty="0">
                            <a:ln>
                              <a:noFill/>
                            </a:ln>
                            <a:solidFill>
                              <a:srgbClr val="000000"/>
                            </a:solidFill>
                            <a:latin typeface="+mn-lt"/>
                          </a:endParaRPr>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4800" kern="1200" dirty="0">
                              <a:ln>
                                <a:noFill/>
                              </a:ln>
                              <a:solidFill>
                                <a:srgbClr val="000000"/>
                              </a:solidFill>
                              <a:latin typeface="+mn-lt"/>
                              <a:ea typeface="+mn-ea"/>
                              <a:cs typeface="+mn-cs"/>
                            </a:rPr>
                            <a:t>W</a:t>
                          </a:r>
                          <a:r>
                            <a:rPr lang="en-US" sz="4800" kern="1200" baseline="-25000" dirty="0">
                              <a:ln>
                                <a:noFill/>
                              </a:ln>
                              <a:solidFill>
                                <a:srgbClr val="000000"/>
                              </a:solidFill>
                              <a:latin typeface="+mn-lt"/>
                              <a:ea typeface="+mn-ea"/>
                              <a:cs typeface="+mn-cs"/>
                            </a:rPr>
                            <a:t>i</a:t>
                          </a:r>
                          <a:r>
                            <a:rPr lang="en-US" sz="4800" kern="1200" dirty="0">
                              <a:ln>
                                <a:noFill/>
                              </a:ln>
                              <a:solidFill>
                                <a:srgbClr val="000000"/>
                              </a:solidFill>
                              <a:latin typeface="+mn-lt"/>
                              <a:ea typeface="+mn-ea"/>
                              <a:cs typeface="+mn-cs"/>
                            </a:rPr>
                            <a:t> = </a:t>
                          </a:r>
                          <a14:m>
                            <m:oMath xmlns:m="http://schemas.openxmlformats.org/officeDocument/2006/math">
                              <m:f>
                                <m:fPr>
                                  <m:ctrlPr>
                                    <a:rPr lang="en-US" sz="4800" i="1" smtClean="0">
                                      <a:ln>
                                        <a:noFill/>
                                      </a:ln>
                                      <a:solidFill>
                                        <a:srgbClr val="000000"/>
                                      </a:solidFill>
                                      <a:latin typeface="Cambria Math" panose="02040503050406030204" pitchFamily="18" charset="0"/>
                                    </a:rPr>
                                  </m:ctrlPr>
                                </m:fPr>
                                <m:num>
                                  <m:sSub>
                                    <m:sSubPr>
                                      <m:ctrlPr>
                                        <a:rPr lang="en-US" sz="4800" i="1" smtClean="0">
                                          <a:ln>
                                            <a:noFill/>
                                          </a:ln>
                                          <a:solidFill>
                                            <a:srgbClr val="000000"/>
                                          </a:solidFill>
                                          <a:latin typeface="Cambria Math" panose="02040503050406030204" pitchFamily="18" charset="0"/>
                                        </a:rPr>
                                      </m:ctrlPr>
                                    </m:sSubPr>
                                    <m:e>
                                      <m:r>
                                        <a:rPr lang="en-US" sz="4800" b="0" i="1" smtClean="0">
                                          <a:ln>
                                            <a:noFill/>
                                          </a:ln>
                                          <a:solidFill>
                                            <a:srgbClr val="000000"/>
                                          </a:solidFill>
                                          <a:latin typeface="Cambria Math" panose="02040503050406030204" pitchFamily="18" charset="0"/>
                                        </a:rPr>
                                        <m:t>𝑊</m:t>
                                      </m:r>
                                    </m:e>
                                    <m:sub>
                                      <m:r>
                                        <a:rPr lang="en-US" sz="4800" b="0" i="1" smtClean="0">
                                          <a:ln>
                                            <a:noFill/>
                                          </a:ln>
                                          <a:solidFill>
                                            <a:srgbClr val="000000"/>
                                          </a:solidFill>
                                          <a:latin typeface="Cambria Math" panose="02040503050406030204" pitchFamily="18" charset="0"/>
                                        </a:rPr>
                                        <m:t>𝑜</m:t>
                                      </m:r>
                                    </m:sub>
                                  </m:sSub>
                                </m:num>
                                <m:den>
                                  <m:r>
                                    <a:rPr lang="en-US" sz="4800" b="0" i="1" smtClean="0">
                                      <a:ln>
                                        <a:noFill/>
                                      </a:ln>
                                      <a:solidFill>
                                        <a:srgbClr val="000000"/>
                                      </a:solidFill>
                                      <a:latin typeface="Cambria Math" panose="02040503050406030204" pitchFamily="18" charset="0"/>
                                    </a:rPr>
                                    <m:t>𝐸𝑓𝑓</m:t>
                                  </m:r>
                                </m:den>
                              </m:f>
                            </m:oMath>
                          </a14:m>
                          <a:endParaRPr lang="en-US" sz="4800" dirty="0">
                            <a:ln>
                              <a:noFill/>
                            </a:ln>
                            <a:solidFill>
                              <a:srgbClr val="000000"/>
                            </a:solidFill>
                            <a:latin typeface="+mn-lt"/>
                          </a:endParaRPr>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10001"/>
                      </a:ext>
                    </a:extLst>
                  </a:tr>
                </a:tbl>
              </a:graphicData>
            </a:graphic>
          </p:graphicFrame>
        </mc:Choice>
        <mc:Fallback xmlns="">
          <p:graphicFrame>
            <p:nvGraphicFramePr>
              <p:cNvPr id="3" name="Table 2"/>
              <p:cNvGraphicFramePr>
                <a:graphicFrameLocks noGrp="1"/>
              </p:cNvGraphicFramePr>
              <p:nvPr/>
            </p:nvGraphicFramePr>
            <p:xfrm>
              <a:off x="609600" y="2876366"/>
              <a:ext cx="11303358" cy="2116859"/>
            </p:xfrm>
            <a:graphic>
              <a:graphicData uri="http://schemas.openxmlformats.org/drawingml/2006/table">
                <a:tbl>
                  <a:tblPr firstRow="1" bandRow="1"/>
                  <a:tblGrid>
                    <a:gridCol w="4168462">
                      <a:extLst>
                        <a:ext uri="{9D8B030D-6E8A-4147-A177-3AD203B41FA5}">
                          <a16:colId xmlns:a16="http://schemas.microsoft.com/office/drawing/2014/main" val="20000"/>
                        </a:ext>
                      </a:extLst>
                    </a:gridCol>
                    <a:gridCol w="3709115">
                      <a:extLst>
                        <a:ext uri="{9D8B030D-6E8A-4147-A177-3AD203B41FA5}">
                          <a16:colId xmlns:a16="http://schemas.microsoft.com/office/drawing/2014/main" val="20001"/>
                        </a:ext>
                      </a:extLst>
                    </a:gridCol>
                    <a:gridCol w="3425781">
                      <a:extLst>
                        <a:ext uri="{9D8B030D-6E8A-4147-A177-3AD203B41FA5}">
                          <a16:colId xmlns:a16="http://schemas.microsoft.com/office/drawing/2014/main" val="20002"/>
                        </a:ext>
                      </a:extLst>
                    </a:gridCol>
                  </a:tblGrid>
                  <a:tr h="732052">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4000" b="1" dirty="0">
                              <a:ln>
                                <a:noFill/>
                              </a:ln>
                              <a:solidFill>
                                <a:srgbClr val="000000"/>
                              </a:solidFill>
                            </a:rPr>
                            <a:t>Efficiency</a:t>
                          </a:r>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4000" b="1" dirty="0">
                              <a:ln>
                                <a:noFill/>
                              </a:ln>
                              <a:solidFill>
                                <a:srgbClr val="000000"/>
                              </a:solidFill>
                            </a:rPr>
                            <a:t>Work Output</a:t>
                          </a:r>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4000" b="1" dirty="0">
                              <a:ln>
                                <a:noFill/>
                              </a:ln>
                              <a:solidFill>
                                <a:srgbClr val="000000"/>
                              </a:solidFill>
                            </a:rPr>
                            <a:t>Work Input</a:t>
                          </a:r>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10000"/>
                      </a:ext>
                    </a:extLst>
                  </a:tr>
                  <a:tr h="1384807">
                    <a:tc>
                      <a:txBody>
                        <a:bodyPr/>
                        <a:lstStyle/>
                        <a:p>
                          <a:endParaRPr lang="en-US"/>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blipFill>
                          <a:blip r:embed="rId2"/>
                          <a:stretch>
                            <a:fillRect l="-292" t="-59649" r="-171491" b="-877"/>
                          </a:stretch>
                        </a:blip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endParaRPr lang="en-US" sz="1100" dirty="0">
                            <a:ln>
                              <a:noFill/>
                            </a:ln>
                            <a:solidFill>
                              <a:srgbClr val="000000"/>
                            </a:solidFill>
                            <a:latin typeface="+mn-lt"/>
                          </a:endParaRPr>
                        </a:p>
                        <a:p>
                          <a:pPr algn="ctr"/>
                          <a:r>
                            <a:rPr lang="en-US" sz="4800" dirty="0">
                              <a:ln>
                                <a:noFill/>
                              </a:ln>
                              <a:solidFill>
                                <a:srgbClr val="000000"/>
                              </a:solidFill>
                              <a:latin typeface="+mn-lt"/>
                            </a:rPr>
                            <a:t>W</a:t>
                          </a:r>
                          <a:r>
                            <a:rPr lang="en-US" sz="4800" baseline="-25000" dirty="0">
                              <a:ln>
                                <a:noFill/>
                              </a:ln>
                              <a:solidFill>
                                <a:srgbClr val="000000"/>
                              </a:solidFill>
                              <a:latin typeface="+mn-lt"/>
                            </a:rPr>
                            <a:t>o</a:t>
                          </a:r>
                          <a:r>
                            <a:rPr lang="en-US" sz="4800" baseline="0" dirty="0">
                              <a:ln>
                                <a:noFill/>
                              </a:ln>
                              <a:solidFill>
                                <a:srgbClr val="000000"/>
                              </a:solidFill>
                              <a:latin typeface="+mn-lt"/>
                            </a:rPr>
                            <a:t> </a:t>
                          </a:r>
                          <a:r>
                            <a:rPr lang="en-US" sz="4800" dirty="0">
                              <a:ln>
                                <a:noFill/>
                              </a:ln>
                              <a:solidFill>
                                <a:srgbClr val="000000"/>
                              </a:solidFill>
                              <a:latin typeface="+mn-lt"/>
                            </a:rPr>
                            <a:t>= W</a:t>
                          </a:r>
                          <a:r>
                            <a:rPr lang="en-US" sz="4800" baseline="-25000" dirty="0">
                              <a:ln>
                                <a:noFill/>
                              </a:ln>
                              <a:solidFill>
                                <a:srgbClr val="000000"/>
                              </a:solidFill>
                              <a:latin typeface="+mn-lt"/>
                            </a:rPr>
                            <a:t>i</a:t>
                          </a:r>
                          <a:r>
                            <a:rPr lang="en-US" sz="4800" baseline="0" dirty="0">
                              <a:ln>
                                <a:noFill/>
                              </a:ln>
                              <a:solidFill>
                                <a:srgbClr val="000000"/>
                              </a:solidFill>
                              <a:latin typeface="+mn-lt"/>
                            </a:rPr>
                            <a:t>(Eff)</a:t>
                          </a:r>
                          <a:endParaRPr lang="en-US" sz="4800" dirty="0">
                            <a:ln>
                              <a:noFill/>
                            </a:ln>
                            <a:solidFill>
                              <a:srgbClr val="000000"/>
                            </a:solidFill>
                            <a:latin typeface="+mn-lt"/>
                          </a:endParaRPr>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chemeClr val="accent1">
                            <a:lumMod val="75000"/>
                          </a:schemeClr>
                        </a:solidFill>
                      </a:tcPr>
                    </a:tc>
                    <a:tc>
                      <a:txBody>
                        <a:bodyPr/>
                        <a:lstStyle/>
                        <a:p>
                          <a:endParaRPr lang="en-US"/>
                        </a:p>
                      </a:txBody>
                      <a:tcPr marL="122452" marR="122452" marT="61226" marB="61226">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blipFill>
                          <a:blip r:embed="rId2"/>
                          <a:stretch>
                            <a:fillRect l="-230427" t="-59649" r="-356" b="-877"/>
                          </a:stretch>
                        </a:blipFill>
                      </a:tcPr>
                    </a:tc>
                    <a:extLst>
                      <a:ext uri="{0D108BD9-81ED-4DB2-BD59-A6C34878D82A}">
                        <a16:rowId xmlns:a16="http://schemas.microsoft.com/office/drawing/2014/main" val="10001"/>
                      </a:ext>
                    </a:extLst>
                  </a:tr>
                </a:tbl>
              </a:graphicData>
            </a:graphic>
          </p:graphicFrame>
        </mc:Fallback>
      </mc:AlternateContent>
    </p:spTree>
    <p:extLst>
      <p:ext uri="{BB962C8B-B14F-4D97-AF65-F5344CB8AC3E}">
        <p14:creationId xmlns:p14="http://schemas.microsoft.com/office/powerpoint/2010/main" val="38354593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7586"/>
                                        </p:tgtEl>
                                        <p:attrNameLst>
                                          <p:attrName>style.visibility</p:attrName>
                                        </p:attrNameLst>
                                      </p:cBhvr>
                                      <p:to>
                                        <p:strVal val="visible"/>
                                      </p:to>
                                    </p:set>
                                    <p:anim calcmode="lin" valueType="num">
                                      <p:cBhvr additive="base">
                                        <p:cTn id="7" dur="500" fill="hold"/>
                                        <p:tgtEl>
                                          <p:spTgt spid="67586"/>
                                        </p:tgtEl>
                                        <p:attrNameLst>
                                          <p:attrName>ppt_x</p:attrName>
                                        </p:attrNameLst>
                                      </p:cBhvr>
                                      <p:tavLst>
                                        <p:tav tm="0">
                                          <p:val>
                                            <p:strVal val="0-#ppt_w/2"/>
                                          </p:val>
                                        </p:tav>
                                        <p:tav tm="100000">
                                          <p:val>
                                            <p:strVal val="#ppt_x"/>
                                          </p:val>
                                        </p:tav>
                                      </p:tavLst>
                                    </p:anim>
                                    <p:anim calcmode="lin" valueType="num">
                                      <p:cBhvr additive="base">
                                        <p:cTn id="8" dur="500" fill="hold"/>
                                        <p:tgtEl>
                                          <p:spTgt spid="6758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FF0000"/>
          </a:solidFill>
        </p:spPr>
        <p:txBody>
          <a:bodyPr>
            <a:normAutofit/>
          </a:bodyPr>
          <a:lstStyle/>
          <a:p>
            <a:pPr fontAlgn="auto">
              <a:spcAft>
                <a:spcPts val="0"/>
              </a:spcAft>
              <a:defRPr/>
            </a:pPr>
            <a:r>
              <a:rPr lang="en-US" dirty="0">
                <a:solidFill>
                  <a:schemeClr val="tx1"/>
                </a:solidFill>
              </a:rPr>
              <a:t>Calculation Example #1</a:t>
            </a:r>
          </a:p>
        </p:txBody>
      </p:sp>
      <p:sp>
        <p:nvSpPr>
          <p:cNvPr id="23555" name="Rectangle 3"/>
          <p:cNvSpPr>
            <a:spLocks noGrp="1" noChangeArrowheads="1"/>
          </p:cNvSpPr>
          <p:nvPr>
            <p:ph idx="1"/>
          </p:nvPr>
        </p:nvSpPr>
        <p:spPr/>
        <p:txBody>
          <a:bodyPr/>
          <a:lstStyle/>
          <a:p>
            <a:pPr marL="0" marR="0" indent="0">
              <a:spcBef>
                <a:spcPts val="0"/>
              </a:spcBef>
              <a:spcAft>
                <a:spcPts val="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sz="3200" dirty="0">
                <a:effectLst/>
                <a:latin typeface="+mj-lt"/>
                <a:ea typeface="Times New Roman" panose="02020603050405020304" pitchFamily="18" charset="0"/>
              </a:rPr>
              <a:t>1. You have just designed a machine that uses 1000J of work from a motor for every 800J of useful work the machine supplies. What is the efficiency of your machine?</a:t>
            </a:r>
            <a:endParaRPr lang="en-US" altLang="en-US" dirty="0">
              <a:latin typeface="+mj-lt"/>
            </a:endParaRPr>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extLst>
              <p:ext uri="{D42A27DB-BD31-4B8C-83A1-F6EECF244321}">
                <p14:modId xmlns:p14="http://schemas.microsoft.com/office/powerpoint/2010/main" val="3077645364"/>
              </p:ext>
            </p:extLst>
          </p:nvPr>
        </p:nvGraphicFramePr>
        <p:xfrm>
          <a:off x="212036" y="3733800"/>
          <a:ext cx="11820938" cy="2913380"/>
        </p:xfrm>
        <a:graphic>
          <a:graphicData uri="http://schemas.openxmlformats.org/drawingml/2006/table">
            <a:tbl>
              <a:tblPr firstRow="1" firstCol="1" lastRow="1" lastCol="1" bandRow="1" bandCol="1"/>
              <a:tblGrid>
                <a:gridCol w="2010413">
                  <a:extLst>
                    <a:ext uri="{9D8B030D-6E8A-4147-A177-3AD203B41FA5}">
                      <a16:colId xmlns:a16="http://schemas.microsoft.com/office/drawing/2014/main" val="1298987676"/>
                    </a:ext>
                  </a:extLst>
                </a:gridCol>
                <a:gridCol w="9810525">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Eff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W</a:t>
                      </a:r>
                      <a:r>
                        <a:rPr lang="en-US" sz="2800" baseline="-25000" dirty="0">
                          <a:effectLst/>
                          <a:latin typeface="Times New Roman" panose="02020603050405020304" pitchFamily="18" charset="0"/>
                          <a:ea typeface="Times New Roman" panose="02020603050405020304" pitchFamily="18" charset="0"/>
                        </a:rPr>
                        <a:t>o</a:t>
                      </a:r>
                      <a:r>
                        <a:rPr lang="en-US" sz="2800" dirty="0">
                          <a:effectLst/>
                          <a:latin typeface="Times New Roman" panose="02020603050405020304" pitchFamily="18" charset="0"/>
                          <a:ea typeface="Times New Roman" panose="02020603050405020304" pitchFamily="18" charset="0"/>
                        </a:rPr>
                        <a:t>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W</a:t>
                      </a:r>
                      <a:r>
                        <a:rPr lang="en-US" sz="2800" baseline="-25000" dirty="0">
                          <a:effectLst/>
                          <a:latin typeface="Times New Roman" panose="02020603050405020304" pitchFamily="18" charset="0"/>
                          <a:ea typeface="Times New Roman" panose="02020603050405020304" pitchFamily="18" charset="0"/>
                        </a:rPr>
                        <a:t>i</a:t>
                      </a:r>
                      <a:r>
                        <a:rPr lang="en-US" sz="2800" dirty="0">
                          <a:effectLst/>
                          <a:latin typeface="Times New Roman" panose="02020603050405020304" pitchFamily="18" charset="0"/>
                          <a:ea typeface="Times New Roman" panose="02020603050405020304" pitchFamily="18" charset="0"/>
                        </a:rPr>
                        <a:t>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solidFill>
                            <a:schemeClr val="tx1"/>
                          </a:solidFill>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996819" y="5014687"/>
            <a:ext cx="1199096" cy="461665"/>
          </a:xfrm>
          <a:prstGeom prst="rect">
            <a:avLst/>
          </a:prstGeom>
          <a:noFill/>
        </p:spPr>
        <p:txBody>
          <a:bodyPr wrap="square" rtlCol="0">
            <a:spAutoFit/>
          </a:bodyPr>
          <a:lstStyle/>
          <a:p>
            <a:r>
              <a:rPr lang="en-US" sz="2400" dirty="0"/>
              <a:t>800J</a:t>
            </a:r>
          </a:p>
        </p:txBody>
      </p:sp>
      <p:sp>
        <p:nvSpPr>
          <p:cNvPr id="5" name="TextBox 4">
            <a:extLst>
              <a:ext uri="{FF2B5EF4-FFF2-40B4-BE49-F238E27FC236}">
                <a16:creationId xmlns:a16="http://schemas.microsoft.com/office/drawing/2014/main" id="{48A1B795-7378-4E41-BFFA-6BCF0143F5B7}"/>
              </a:ext>
            </a:extLst>
          </p:cNvPr>
          <p:cNvSpPr txBox="1"/>
          <p:nvPr/>
        </p:nvSpPr>
        <p:spPr>
          <a:xfrm>
            <a:off x="1065723" y="4567536"/>
            <a:ext cx="838200" cy="461665"/>
          </a:xfrm>
          <a:prstGeom prst="rect">
            <a:avLst/>
          </a:prstGeom>
          <a:noFill/>
        </p:spPr>
        <p:txBody>
          <a:bodyPr wrap="square" rtlCol="0">
            <a:spAutoFit/>
          </a:bodyPr>
          <a:lstStyle/>
          <a:p>
            <a:r>
              <a:rPr lang="en-US" sz="2400" dirty="0"/>
              <a:t>?</a:t>
            </a:r>
          </a:p>
        </p:txBody>
      </p:sp>
      <p:sp>
        <p:nvSpPr>
          <p:cNvPr id="10" name="TextBox 9">
            <a:extLst>
              <a:ext uri="{FF2B5EF4-FFF2-40B4-BE49-F238E27FC236}">
                <a16:creationId xmlns:a16="http://schemas.microsoft.com/office/drawing/2014/main" id="{2EED7FF6-53BA-4D22-9649-B4885832059E}"/>
              </a:ext>
            </a:extLst>
          </p:cNvPr>
          <p:cNvSpPr txBox="1"/>
          <p:nvPr/>
        </p:nvSpPr>
        <p:spPr>
          <a:xfrm>
            <a:off x="979779" y="5438130"/>
            <a:ext cx="1342729" cy="461665"/>
          </a:xfrm>
          <a:prstGeom prst="rect">
            <a:avLst/>
          </a:prstGeom>
          <a:noFill/>
        </p:spPr>
        <p:txBody>
          <a:bodyPr wrap="square" rtlCol="0">
            <a:spAutoFit/>
          </a:bodyPr>
          <a:lstStyle/>
          <a:p>
            <a:r>
              <a:rPr lang="en-US" sz="2400" dirty="0"/>
              <a:t>1000J</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5D6C25D-1FCC-4D36-B198-8E8E49B55AE6}"/>
                  </a:ext>
                </a:extLst>
              </p:cNvPr>
              <p:cNvSpPr txBox="1"/>
              <p:nvPr/>
            </p:nvSpPr>
            <p:spPr>
              <a:xfrm>
                <a:off x="4200131" y="5208330"/>
                <a:ext cx="3535901" cy="84273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Eff</m:t>
                      </m:r>
                      <m:r>
                        <a:rPr lang="en-US" sz="2400">
                          <a:latin typeface="Cambria Math" panose="02040503050406030204" pitchFamily="18" charset="0"/>
                          <a:ea typeface="Times New Roman" panose="02020603050405020304" pitchFamily="18" charset="0"/>
                          <a:cs typeface="Times New Roman" panose="02020603050405020304" pitchFamily="18" charset="0"/>
                        </a:rPr>
                        <m:t>= </m:t>
                      </m:r>
                      <m:f>
                        <m:fPr>
                          <m:ctrlPr>
                            <a:rPr lang="en-US" sz="2400" i="1">
                              <a:latin typeface="Cambria Math" panose="02040503050406030204" pitchFamily="18" charset="0"/>
                            </a:rPr>
                          </m:ctrlPr>
                        </m:fPr>
                        <m:num>
                          <m:r>
                            <a:rPr lang="en-US" sz="2400">
                              <a:latin typeface="Cambria Math" panose="02040503050406030204" pitchFamily="18" charset="0"/>
                              <a:ea typeface="Times New Roman" panose="02020603050405020304" pitchFamily="18" charset="0"/>
                              <a:cs typeface="Times New Roman" panose="02020603050405020304" pitchFamily="18" charset="0"/>
                            </a:rPr>
                            <m:t>800</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J</m:t>
                          </m:r>
                        </m:num>
                        <m:den>
                          <m:r>
                            <a:rPr lang="en-US" sz="2400">
                              <a:latin typeface="Cambria Math" panose="02040503050406030204" pitchFamily="18" charset="0"/>
                              <a:ea typeface="Times New Roman" panose="02020603050405020304" pitchFamily="18" charset="0"/>
                              <a:cs typeface="Times New Roman" panose="02020603050405020304" pitchFamily="18" charset="0"/>
                            </a:rPr>
                            <m:t>1000</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J</m:t>
                          </m:r>
                        </m:den>
                      </m:f>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x</m:t>
                      </m:r>
                      <m:r>
                        <a:rPr lang="en-US" sz="2400">
                          <a:latin typeface="Cambria Math" panose="02040503050406030204" pitchFamily="18" charset="0"/>
                          <a:ea typeface="Times New Roman" panose="02020603050405020304" pitchFamily="18" charset="0"/>
                          <a:cs typeface="Times New Roman" panose="02020603050405020304" pitchFamily="18" charset="0"/>
                        </a:rPr>
                        <m:t> 100</m:t>
                      </m:r>
                    </m:oMath>
                  </m:oMathPara>
                </a14:m>
                <a:endParaRPr lang="en-US" sz="2400" dirty="0">
                  <a:solidFill>
                    <a:schemeClr val="tx1"/>
                  </a:solidFill>
                  <a:latin typeface="+mj-lt"/>
                </a:endParaRPr>
              </a:p>
            </p:txBody>
          </p:sp>
        </mc:Choice>
        <mc:Fallback xmlns="">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4200131" y="5208330"/>
                <a:ext cx="3535901" cy="842731"/>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FBB6C36-86DD-4E10-976E-BA238A35B04B}"/>
                  </a:ext>
                </a:extLst>
              </p:cNvPr>
              <p:cNvSpPr txBox="1"/>
              <p:nvPr/>
            </p:nvSpPr>
            <p:spPr>
              <a:xfrm>
                <a:off x="2123729" y="5212764"/>
                <a:ext cx="2302497" cy="78245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Eff</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latin typeface="Cambria Math" panose="02040503050406030204" pitchFamily="18" charset="0"/>
                            </a:rPr>
                          </m:ctrlPr>
                        </m:fPr>
                        <m:num>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Wo</m:t>
                          </m:r>
                        </m:num>
                        <m:den>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Wi</m:t>
                          </m:r>
                        </m:den>
                      </m:f>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x</m:t>
                      </m:r>
                      <m:r>
                        <a:rPr lang="en-US" sz="2400">
                          <a:latin typeface="Cambria Math" panose="02040503050406030204" pitchFamily="18" charset="0"/>
                          <a:ea typeface="Times New Roman" panose="02020603050405020304" pitchFamily="18" charset="0"/>
                          <a:cs typeface="Times New Roman" panose="02020603050405020304" pitchFamily="18" charset="0"/>
                        </a:rPr>
                        <m:t> 100</m:t>
                      </m:r>
                    </m:oMath>
                  </m:oMathPara>
                </a14:m>
                <a:endParaRPr lang="en-US" sz="2400" dirty="0">
                  <a:solidFill>
                    <a:schemeClr val="tx1"/>
                  </a:solidFill>
                  <a:latin typeface="+mj-lt"/>
                </a:endParaRPr>
              </a:p>
            </p:txBody>
          </p:sp>
        </mc:Choice>
        <mc:Fallback xmlns="">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123729" y="5212764"/>
                <a:ext cx="2302497" cy="782458"/>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9D165E92-E256-48C5-8B2B-438DF9F05220}"/>
                  </a:ext>
                </a:extLst>
              </p:cNvPr>
              <p:cNvSpPr txBox="1"/>
              <p:nvPr/>
            </p:nvSpPr>
            <p:spPr>
              <a:xfrm>
                <a:off x="7975903" y="5189271"/>
                <a:ext cx="3813316"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Eff</m:t>
                      </m:r>
                      <m:r>
                        <a:rPr lang="en-US" sz="2400">
                          <a:latin typeface="Cambria Math" panose="02040503050406030204" pitchFamily="18" charset="0"/>
                          <a:ea typeface="Times New Roman" panose="02020603050405020304" pitchFamily="18" charset="0"/>
                          <a:cs typeface="Times New Roman" panose="02020603050405020304" pitchFamily="18" charset="0"/>
                        </a:rPr>
                        <m:t>=80%</m:t>
                      </m:r>
                    </m:oMath>
                  </m:oMathPara>
                </a14:m>
                <a:endParaRPr lang="en-US" sz="2400" dirty="0"/>
              </a:p>
            </p:txBody>
          </p:sp>
        </mc:Choice>
        <mc:Fallback xmlns="">
          <p:sp>
            <p:nvSpPr>
              <p:cNvPr id="12" name="TextBox 11">
                <a:extLst>
                  <a:ext uri="{FF2B5EF4-FFF2-40B4-BE49-F238E27FC236}">
                    <a16:creationId xmlns:a16="http://schemas.microsoft.com/office/drawing/2014/main" id="{9D165E92-E256-48C5-8B2B-438DF9F05220}"/>
                  </a:ext>
                </a:extLst>
              </p:cNvPr>
              <p:cNvSpPr txBox="1">
                <a:spLocks noRot="1" noChangeAspect="1" noMove="1" noResize="1" noEditPoints="1" noAdjustHandles="1" noChangeArrowheads="1" noChangeShapeType="1" noTextEdit="1"/>
              </p:cNvSpPr>
              <p:nvPr/>
            </p:nvSpPr>
            <p:spPr>
              <a:xfrm>
                <a:off x="7975903" y="5189271"/>
                <a:ext cx="3813316" cy="461665"/>
              </a:xfrm>
              <a:prstGeom prst="rect">
                <a:avLst/>
              </a:prstGeom>
              <a:blipFill>
                <a:blip r:embed="rId4"/>
                <a:stretch>
                  <a:fillRect b="-1316"/>
                </a:stretch>
              </a:blipFill>
            </p:spPr>
            <p:txBody>
              <a:bodyPr/>
              <a:lstStyle/>
              <a:p>
                <a:r>
                  <a:rPr lang="en-US">
                    <a:noFill/>
                  </a:rPr>
                  <a:t> </a:t>
                </a:r>
              </a:p>
            </p:txBody>
          </p:sp>
        </mc:Fallback>
      </mc:AlternateContent>
    </p:spTree>
    <p:extLst>
      <p:ext uri="{BB962C8B-B14F-4D97-AF65-F5344CB8AC3E}">
        <p14:creationId xmlns:p14="http://schemas.microsoft.com/office/powerpoint/2010/main" val="193630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FF0000"/>
          </a:solidFill>
        </p:spPr>
        <p:txBody>
          <a:bodyPr>
            <a:normAutofit/>
          </a:bodyPr>
          <a:lstStyle/>
          <a:p>
            <a:pPr fontAlgn="auto">
              <a:spcAft>
                <a:spcPts val="0"/>
              </a:spcAft>
              <a:defRPr/>
            </a:pPr>
            <a:r>
              <a:rPr lang="en-US" dirty="0">
                <a:solidFill>
                  <a:schemeClr val="tx1"/>
                </a:solidFill>
              </a:rPr>
              <a:t>Calculation Example #2</a:t>
            </a:r>
          </a:p>
        </p:txBody>
      </p:sp>
      <p:sp>
        <p:nvSpPr>
          <p:cNvPr id="23555" name="Rectangle 3"/>
          <p:cNvSpPr>
            <a:spLocks noGrp="1" noChangeArrowheads="1"/>
          </p:cNvSpPr>
          <p:nvPr>
            <p:ph idx="1"/>
          </p:nvPr>
        </p:nvSpPr>
        <p:spPr/>
        <p:txBody>
          <a:bodyPr/>
          <a:lstStyle/>
          <a:p>
            <a:pPr marL="0" marR="0" indent="0">
              <a:spcBef>
                <a:spcPts val="0"/>
              </a:spcBef>
              <a:spcAft>
                <a:spcPts val="0"/>
              </a:spcAft>
              <a:buNone/>
            </a:pPr>
            <a:r>
              <a:rPr lang="en-US" sz="3200" dirty="0">
                <a:effectLst/>
                <a:latin typeface="+mj-lt"/>
                <a:ea typeface="Times New Roman" panose="02020603050405020304" pitchFamily="18" charset="0"/>
              </a:rPr>
              <a:t>2. If a machine has a efficiency of 40%, and you do 1000J of work on the machine, what will be the work output of the machine?</a:t>
            </a:r>
            <a:endParaRPr lang="en-US" sz="2800" dirty="0">
              <a:effectLst/>
              <a:latin typeface="+mj-lt"/>
              <a:ea typeface="Times New Roman" panose="02020603050405020304" pitchFamily="18" charset="0"/>
            </a:endParaRPr>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extLst>
              <p:ext uri="{D42A27DB-BD31-4B8C-83A1-F6EECF244321}">
                <p14:modId xmlns:p14="http://schemas.microsoft.com/office/powerpoint/2010/main" val="3502588793"/>
              </p:ext>
            </p:extLst>
          </p:nvPr>
        </p:nvGraphicFramePr>
        <p:xfrm>
          <a:off x="212036" y="3733800"/>
          <a:ext cx="11820938" cy="2913380"/>
        </p:xfrm>
        <a:graphic>
          <a:graphicData uri="http://schemas.openxmlformats.org/drawingml/2006/table">
            <a:tbl>
              <a:tblPr firstRow="1" firstCol="1" lastRow="1" lastCol="1" bandRow="1" bandCol="1"/>
              <a:tblGrid>
                <a:gridCol w="2216371">
                  <a:extLst>
                    <a:ext uri="{9D8B030D-6E8A-4147-A177-3AD203B41FA5}">
                      <a16:colId xmlns:a16="http://schemas.microsoft.com/office/drawing/2014/main" val="1298987676"/>
                    </a:ext>
                  </a:extLst>
                </a:gridCol>
                <a:gridCol w="9604567">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Eff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W</a:t>
                      </a:r>
                      <a:r>
                        <a:rPr lang="en-US" sz="2800" baseline="-25000" dirty="0">
                          <a:effectLst/>
                          <a:latin typeface="Times New Roman" panose="02020603050405020304" pitchFamily="18" charset="0"/>
                          <a:ea typeface="Times New Roman" panose="02020603050405020304" pitchFamily="18" charset="0"/>
                        </a:rPr>
                        <a:t>o</a:t>
                      </a:r>
                      <a:r>
                        <a:rPr lang="en-US" sz="2800" dirty="0">
                          <a:effectLst/>
                          <a:latin typeface="Times New Roman" panose="02020603050405020304" pitchFamily="18" charset="0"/>
                          <a:ea typeface="Times New Roman" panose="02020603050405020304" pitchFamily="18" charset="0"/>
                        </a:rPr>
                        <a:t>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W</a:t>
                      </a:r>
                      <a:r>
                        <a:rPr lang="en-US" sz="2800" baseline="-25000" dirty="0">
                          <a:effectLst/>
                          <a:latin typeface="Times New Roman" panose="02020603050405020304" pitchFamily="18" charset="0"/>
                          <a:ea typeface="Times New Roman" panose="02020603050405020304" pitchFamily="18" charset="0"/>
                        </a:rPr>
                        <a:t>i</a:t>
                      </a:r>
                      <a:r>
                        <a:rPr lang="en-US" sz="2800" dirty="0">
                          <a:effectLst/>
                          <a:latin typeface="Times New Roman" panose="02020603050405020304" pitchFamily="18" charset="0"/>
                          <a:ea typeface="Times New Roman" panose="02020603050405020304" pitchFamily="18" charset="0"/>
                        </a:rPr>
                        <a:t>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solidFill>
                            <a:schemeClr val="tx1"/>
                          </a:solidFill>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996819" y="5014687"/>
            <a:ext cx="1199096" cy="461665"/>
          </a:xfrm>
          <a:prstGeom prst="rect">
            <a:avLst/>
          </a:prstGeom>
          <a:noFill/>
        </p:spPr>
        <p:txBody>
          <a:bodyPr wrap="square" rtlCol="0">
            <a:spAutoFit/>
          </a:bodyPr>
          <a:lstStyle/>
          <a:p>
            <a:r>
              <a:rPr lang="en-US" sz="2400" dirty="0"/>
              <a:t>?</a:t>
            </a:r>
          </a:p>
        </p:txBody>
      </p:sp>
      <p:sp>
        <p:nvSpPr>
          <p:cNvPr id="5" name="TextBox 4">
            <a:extLst>
              <a:ext uri="{FF2B5EF4-FFF2-40B4-BE49-F238E27FC236}">
                <a16:creationId xmlns:a16="http://schemas.microsoft.com/office/drawing/2014/main" id="{48A1B795-7378-4E41-BFFA-6BCF0143F5B7}"/>
              </a:ext>
            </a:extLst>
          </p:cNvPr>
          <p:cNvSpPr txBox="1"/>
          <p:nvPr/>
        </p:nvSpPr>
        <p:spPr>
          <a:xfrm>
            <a:off x="1065723" y="4567536"/>
            <a:ext cx="838200" cy="461665"/>
          </a:xfrm>
          <a:prstGeom prst="rect">
            <a:avLst/>
          </a:prstGeom>
          <a:noFill/>
        </p:spPr>
        <p:txBody>
          <a:bodyPr wrap="square" rtlCol="0">
            <a:spAutoFit/>
          </a:bodyPr>
          <a:lstStyle/>
          <a:p>
            <a:r>
              <a:rPr lang="en-US" sz="2400" dirty="0"/>
              <a:t>40%</a:t>
            </a:r>
          </a:p>
        </p:txBody>
      </p:sp>
      <p:sp>
        <p:nvSpPr>
          <p:cNvPr id="10" name="TextBox 9">
            <a:extLst>
              <a:ext uri="{FF2B5EF4-FFF2-40B4-BE49-F238E27FC236}">
                <a16:creationId xmlns:a16="http://schemas.microsoft.com/office/drawing/2014/main" id="{2EED7FF6-53BA-4D22-9649-B4885832059E}"/>
              </a:ext>
            </a:extLst>
          </p:cNvPr>
          <p:cNvSpPr txBox="1"/>
          <p:nvPr/>
        </p:nvSpPr>
        <p:spPr>
          <a:xfrm>
            <a:off x="979779" y="5438130"/>
            <a:ext cx="1342729" cy="461665"/>
          </a:xfrm>
          <a:prstGeom prst="rect">
            <a:avLst/>
          </a:prstGeom>
          <a:noFill/>
        </p:spPr>
        <p:txBody>
          <a:bodyPr wrap="square" rtlCol="0">
            <a:spAutoFit/>
          </a:bodyPr>
          <a:lstStyle/>
          <a:p>
            <a:r>
              <a:rPr lang="en-US" sz="2400" dirty="0"/>
              <a:t>1000J</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5D6C25D-1FCC-4D36-B198-8E8E49B55AE6}"/>
                  </a:ext>
                </a:extLst>
              </p:cNvPr>
              <p:cNvSpPr txBox="1"/>
              <p:nvPr/>
            </p:nvSpPr>
            <p:spPr>
              <a:xfrm>
                <a:off x="4814726" y="5473374"/>
                <a:ext cx="3535901"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nor/>
                        </m:rPr>
                        <a:rPr lang="en-US" sz="2400">
                          <a:latin typeface="Times New Roman" panose="02020603050405020304" pitchFamily="18" charset="0"/>
                          <a:ea typeface="Times New Roman" panose="02020603050405020304" pitchFamily="18" charset="0"/>
                        </a:rPr>
                        <m:t>Wo</m:t>
                      </m:r>
                      <m:r>
                        <m:rPr>
                          <m:nor/>
                        </m:rPr>
                        <a:rPr lang="en-US" sz="2400">
                          <a:latin typeface="Times New Roman" panose="02020603050405020304" pitchFamily="18" charset="0"/>
                          <a:ea typeface="Times New Roman" panose="02020603050405020304" pitchFamily="18" charset="0"/>
                        </a:rPr>
                        <m:t> = (.4)(1000</m:t>
                      </m:r>
                      <m:r>
                        <m:rPr>
                          <m:nor/>
                        </m:rPr>
                        <a:rPr lang="en-US" sz="2400">
                          <a:latin typeface="Times New Roman" panose="02020603050405020304" pitchFamily="18" charset="0"/>
                          <a:ea typeface="Times New Roman" panose="02020603050405020304" pitchFamily="18" charset="0"/>
                        </a:rPr>
                        <m:t>J</m:t>
                      </m:r>
                      <m:r>
                        <m:rPr>
                          <m:nor/>
                        </m:rPr>
                        <a:rPr lang="en-US" sz="2400">
                          <a:latin typeface="Times New Roman" panose="02020603050405020304" pitchFamily="18" charset="0"/>
                          <a:ea typeface="Times New Roman" panose="02020603050405020304" pitchFamily="18" charset="0"/>
                        </a:rPr>
                        <m:t>)</m:t>
                      </m:r>
                    </m:oMath>
                  </m:oMathPara>
                </a14:m>
                <a:endParaRPr lang="en-US" sz="2400" dirty="0">
                  <a:solidFill>
                    <a:schemeClr val="tx1"/>
                  </a:solidFill>
                  <a:latin typeface="+mj-lt"/>
                </a:endParaRPr>
              </a:p>
            </p:txBody>
          </p:sp>
        </mc:Choice>
        <mc:Fallback xmlns="">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4814726" y="5473374"/>
                <a:ext cx="3535901" cy="461665"/>
              </a:xfrm>
              <a:prstGeom prst="rect">
                <a:avLst/>
              </a:prstGeom>
              <a:blipFill>
                <a:blip r:embed="rId2"/>
                <a:stretch>
                  <a:fillRect b="-1973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FBB6C36-86DD-4E10-976E-BA238A35B04B}"/>
                  </a:ext>
                </a:extLst>
              </p:cNvPr>
              <p:cNvSpPr txBox="1"/>
              <p:nvPr/>
            </p:nvSpPr>
            <p:spPr>
              <a:xfrm>
                <a:off x="2543451" y="5464555"/>
                <a:ext cx="2302497"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nor/>
                        </m:rPr>
                        <a:rPr lang="en-US" sz="2400">
                          <a:latin typeface="Times New Roman" panose="02020603050405020304" pitchFamily="18" charset="0"/>
                          <a:ea typeface="Times New Roman" panose="02020603050405020304" pitchFamily="18" charset="0"/>
                        </a:rPr>
                        <m:t>Wo</m:t>
                      </m:r>
                      <m:r>
                        <m:rPr>
                          <m:nor/>
                        </m:rPr>
                        <a:rPr lang="en-US" sz="2400">
                          <a:latin typeface="Times New Roman" panose="02020603050405020304" pitchFamily="18" charset="0"/>
                          <a:ea typeface="Times New Roman" panose="02020603050405020304" pitchFamily="18" charset="0"/>
                        </a:rPr>
                        <m:t> = </m:t>
                      </m:r>
                      <m:r>
                        <m:rPr>
                          <m:nor/>
                        </m:rPr>
                        <a:rPr lang="en-US" sz="2400">
                          <a:latin typeface="Times New Roman" panose="02020603050405020304" pitchFamily="18" charset="0"/>
                          <a:ea typeface="Times New Roman" panose="02020603050405020304" pitchFamily="18" charset="0"/>
                        </a:rPr>
                        <m:t>Eff</m:t>
                      </m:r>
                      <m:r>
                        <m:rPr>
                          <m:nor/>
                        </m:rPr>
                        <a:rPr lang="en-US" sz="2400">
                          <a:latin typeface="Times New Roman" panose="02020603050405020304" pitchFamily="18" charset="0"/>
                          <a:ea typeface="Times New Roman" panose="02020603050405020304" pitchFamily="18" charset="0"/>
                        </a:rPr>
                        <m:t> </m:t>
                      </m:r>
                      <m:r>
                        <m:rPr>
                          <m:nor/>
                        </m:rPr>
                        <a:rPr lang="en-US" sz="2400">
                          <a:latin typeface="Times New Roman" panose="02020603050405020304" pitchFamily="18" charset="0"/>
                          <a:ea typeface="Times New Roman" panose="02020603050405020304" pitchFamily="18" charset="0"/>
                        </a:rPr>
                        <m:t>x</m:t>
                      </m:r>
                      <m:r>
                        <m:rPr>
                          <m:nor/>
                        </m:rPr>
                        <a:rPr lang="en-US" sz="2400">
                          <a:latin typeface="Times New Roman" panose="02020603050405020304" pitchFamily="18" charset="0"/>
                          <a:ea typeface="Times New Roman" panose="02020603050405020304" pitchFamily="18" charset="0"/>
                        </a:rPr>
                        <m:t> </m:t>
                      </m:r>
                      <m:r>
                        <m:rPr>
                          <m:nor/>
                        </m:rPr>
                        <a:rPr lang="en-US" sz="2400">
                          <a:latin typeface="Times New Roman" panose="02020603050405020304" pitchFamily="18" charset="0"/>
                          <a:ea typeface="Times New Roman" panose="02020603050405020304" pitchFamily="18" charset="0"/>
                        </a:rPr>
                        <m:t>Wi</m:t>
                      </m:r>
                    </m:oMath>
                  </m:oMathPara>
                </a14:m>
                <a:endParaRPr lang="en-US" sz="2400" dirty="0">
                  <a:solidFill>
                    <a:schemeClr val="tx1"/>
                  </a:solidFill>
                  <a:latin typeface="+mj-lt"/>
                </a:endParaRPr>
              </a:p>
            </p:txBody>
          </p:sp>
        </mc:Choice>
        <mc:Fallback xmlns="">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543451" y="5464555"/>
                <a:ext cx="2302497" cy="461665"/>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9D165E92-E256-48C5-8B2B-438DF9F05220}"/>
                  </a:ext>
                </a:extLst>
              </p:cNvPr>
              <p:cNvSpPr txBox="1"/>
              <p:nvPr/>
            </p:nvSpPr>
            <p:spPr>
              <a:xfrm>
                <a:off x="7975903" y="5480818"/>
                <a:ext cx="3813316"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nor/>
                        </m:rPr>
                        <a:rPr lang="en-US" sz="2400">
                          <a:latin typeface="Times New Roman" panose="02020603050405020304" pitchFamily="18" charset="0"/>
                          <a:ea typeface="Times New Roman" panose="02020603050405020304" pitchFamily="18" charset="0"/>
                        </a:rPr>
                        <m:t>Wo</m:t>
                      </m:r>
                      <m:r>
                        <m:rPr>
                          <m:nor/>
                        </m:rPr>
                        <a:rPr lang="en-US" sz="2400">
                          <a:latin typeface="Times New Roman" panose="02020603050405020304" pitchFamily="18" charset="0"/>
                          <a:ea typeface="Times New Roman" panose="02020603050405020304" pitchFamily="18" charset="0"/>
                        </a:rPr>
                        <m:t> = 400</m:t>
                      </m:r>
                      <m:r>
                        <m:rPr>
                          <m:nor/>
                        </m:rPr>
                        <a:rPr lang="en-US" sz="2400">
                          <a:latin typeface="Times New Roman" panose="02020603050405020304" pitchFamily="18" charset="0"/>
                          <a:ea typeface="Times New Roman" panose="02020603050405020304" pitchFamily="18" charset="0"/>
                        </a:rPr>
                        <m:t>J</m:t>
                      </m:r>
                    </m:oMath>
                  </m:oMathPara>
                </a14:m>
                <a:endParaRPr lang="en-US" sz="2400" dirty="0"/>
              </a:p>
            </p:txBody>
          </p:sp>
        </mc:Choice>
        <mc:Fallback xmlns="">
          <p:sp>
            <p:nvSpPr>
              <p:cNvPr id="12" name="TextBox 11">
                <a:extLst>
                  <a:ext uri="{FF2B5EF4-FFF2-40B4-BE49-F238E27FC236}">
                    <a16:creationId xmlns:a16="http://schemas.microsoft.com/office/drawing/2014/main" id="{9D165E92-E256-48C5-8B2B-438DF9F05220}"/>
                  </a:ext>
                </a:extLst>
              </p:cNvPr>
              <p:cNvSpPr txBox="1">
                <a:spLocks noRot="1" noChangeAspect="1" noMove="1" noResize="1" noEditPoints="1" noAdjustHandles="1" noChangeArrowheads="1" noChangeShapeType="1" noTextEdit="1"/>
              </p:cNvSpPr>
              <p:nvPr/>
            </p:nvSpPr>
            <p:spPr>
              <a:xfrm>
                <a:off x="7975903" y="5480818"/>
                <a:ext cx="3813316" cy="461665"/>
              </a:xfrm>
              <a:prstGeom prst="rect">
                <a:avLst/>
              </a:prstGeom>
              <a:blipFill>
                <a:blip r:embed="rId4"/>
                <a:stretch>
                  <a:fillRect/>
                </a:stretch>
              </a:blipFill>
            </p:spPr>
            <p:txBody>
              <a:bodyPr/>
              <a:lstStyle/>
              <a:p>
                <a:r>
                  <a:rPr lang="en-US">
                    <a:noFill/>
                  </a:rPr>
                  <a:t> </a:t>
                </a:r>
              </a:p>
            </p:txBody>
          </p:sp>
        </mc:Fallback>
      </mc:AlternateContent>
      <p:sp>
        <p:nvSpPr>
          <p:cNvPr id="11" name="TextBox 10">
            <a:extLst>
              <a:ext uri="{FF2B5EF4-FFF2-40B4-BE49-F238E27FC236}">
                <a16:creationId xmlns:a16="http://schemas.microsoft.com/office/drawing/2014/main" id="{A07A93CA-BA62-44E1-B0A6-FD6D89AD1100}"/>
              </a:ext>
            </a:extLst>
          </p:cNvPr>
          <p:cNvSpPr txBox="1"/>
          <p:nvPr/>
        </p:nvSpPr>
        <p:spPr>
          <a:xfrm>
            <a:off x="2527169" y="3211731"/>
            <a:ext cx="6881824" cy="461665"/>
          </a:xfrm>
          <a:prstGeom prst="rect">
            <a:avLst/>
          </a:prstGeom>
          <a:noFill/>
        </p:spPr>
        <p:txBody>
          <a:bodyPr wrap="square" rtlCol="0">
            <a:spAutoFit/>
          </a:bodyPr>
          <a:lstStyle/>
          <a:p>
            <a:r>
              <a:rPr lang="en-US" sz="2400" dirty="0"/>
              <a:t>1</a:t>
            </a:r>
            <a:r>
              <a:rPr lang="en-US" sz="2400" baseline="30000" dirty="0"/>
              <a:t>st</a:t>
            </a:r>
            <a:r>
              <a:rPr lang="en-US" sz="2400" dirty="0"/>
              <a:t> take efficiency percent and put into a decimal.</a:t>
            </a:r>
          </a:p>
        </p:txBody>
      </p:sp>
      <p:sp>
        <p:nvSpPr>
          <p:cNvPr id="13" name="TextBox 12">
            <a:extLst>
              <a:ext uri="{FF2B5EF4-FFF2-40B4-BE49-F238E27FC236}">
                <a16:creationId xmlns:a16="http://schemas.microsoft.com/office/drawing/2014/main" id="{4FEB023C-8106-40D2-B17D-A4239268DFAF}"/>
              </a:ext>
            </a:extLst>
          </p:cNvPr>
          <p:cNvSpPr txBox="1"/>
          <p:nvPr/>
        </p:nvSpPr>
        <p:spPr>
          <a:xfrm>
            <a:off x="2552418" y="4566854"/>
            <a:ext cx="9488627" cy="461665"/>
          </a:xfrm>
          <a:prstGeom prst="rect">
            <a:avLst/>
          </a:prstGeom>
          <a:noFill/>
        </p:spPr>
        <p:txBody>
          <a:bodyPr wrap="square" rtlCol="0">
            <a:spAutoFit/>
          </a:bodyPr>
          <a:lstStyle/>
          <a:p>
            <a:r>
              <a:rPr lang="en-US" sz="2400" dirty="0"/>
              <a:t>To convert percent to decimal move the decimal 2 places to the left.</a:t>
            </a:r>
          </a:p>
        </p:txBody>
      </p:sp>
      <p:sp>
        <p:nvSpPr>
          <p:cNvPr id="14" name="TextBox 13">
            <a:extLst>
              <a:ext uri="{FF2B5EF4-FFF2-40B4-BE49-F238E27FC236}">
                <a16:creationId xmlns:a16="http://schemas.microsoft.com/office/drawing/2014/main" id="{12962622-09F1-419B-9A33-603645FA77AC}"/>
              </a:ext>
            </a:extLst>
          </p:cNvPr>
          <p:cNvSpPr txBox="1"/>
          <p:nvPr/>
        </p:nvSpPr>
        <p:spPr>
          <a:xfrm>
            <a:off x="2567409" y="4958749"/>
            <a:ext cx="9488627" cy="461665"/>
          </a:xfrm>
          <a:prstGeom prst="rect">
            <a:avLst/>
          </a:prstGeom>
          <a:noFill/>
        </p:spPr>
        <p:txBody>
          <a:bodyPr wrap="square" rtlCol="0">
            <a:spAutoFit/>
          </a:bodyPr>
          <a:lstStyle/>
          <a:p>
            <a:r>
              <a:rPr lang="en-US" sz="2400" dirty="0"/>
              <a:t>So 40% will be .4</a:t>
            </a:r>
          </a:p>
        </p:txBody>
      </p:sp>
      <p:sp>
        <p:nvSpPr>
          <p:cNvPr id="15" name="TextBox 14">
            <a:extLst>
              <a:ext uri="{FF2B5EF4-FFF2-40B4-BE49-F238E27FC236}">
                <a16:creationId xmlns:a16="http://schemas.microsoft.com/office/drawing/2014/main" id="{75FA2E50-1D30-478F-8BC8-8E96035D6461}"/>
              </a:ext>
            </a:extLst>
          </p:cNvPr>
          <p:cNvSpPr txBox="1"/>
          <p:nvPr/>
        </p:nvSpPr>
        <p:spPr>
          <a:xfrm>
            <a:off x="1734184" y="4574522"/>
            <a:ext cx="957542" cy="461665"/>
          </a:xfrm>
          <a:prstGeom prst="rect">
            <a:avLst/>
          </a:prstGeom>
          <a:noFill/>
        </p:spPr>
        <p:txBody>
          <a:bodyPr wrap="square" rtlCol="0">
            <a:spAutoFit/>
          </a:bodyPr>
          <a:lstStyle/>
          <a:p>
            <a:r>
              <a:rPr lang="en-US" sz="2400" dirty="0"/>
              <a:t>or .4</a:t>
            </a:r>
          </a:p>
        </p:txBody>
      </p:sp>
    </p:spTree>
    <p:extLst>
      <p:ext uri="{BB962C8B-B14F-4D97-AF65-F5344CB8AC3E}">
        <p14:creationId xmlns:p14="http://schemas.microsoft.com/office/powerpoint/2010/main" val="1942854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2" grpId="0"/>
      <p:bldP spid="11" grpId="0"/>
      <p:bldP spid="13" grpId="0"/>
      <p:bldP spid="14" grpId="0"/>
      <p:bldP spid="1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919</TotalTime>
  <Words>535</Words>
  <Application>Microsoft Office PowerPoint</Application>
  <PresentationFormat>Widescreen</PresentationFormat>
  <Paragraphs>125</Paragraphs>
  <Slides>10</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10</vt:i4>
      </vt:variant>
    </vt:vector>
  </HeadingPairs>
  <TitlesOfParts>
    <vt:vector size="20" baseType="lpstr">
      <vt:lpstr>Arial</vt:lpstr>
      <vt:lpstr>Calibri</vt:lpstr>
      <vt:lpstr>Calibri Light</vt:lpstr>
      <vt:lpstr>Cambria Math</vt:lpstr>
      <vt:lpstr>Comic Sans MS</vt:lpstr>
      <vt:lpstr>Times New Roman</vt:lpstr>
      <vt:lpstr>Wingdings</vt:lpstr>
      <vt:lpstr>Office Theme</vt:lpstr>
      <vt:lpstr>Default Design</vt:lpstr>
      <vt:lpstr>3_Default Design</vt:lpstr>
      <vt:lpstr>Rearranging Efficiency Equation and teach examples</vt:lpstr>
      <vt:lpstr>Learning Objectives</vt:lpstr>
      <vt:lpstr>Efficiency</vt:lpstr>
      <vt:lpstr>Formula Representation</vt:lpstr>
      <vt:lpstr>Solve for Work Output (Wo)</vt:lpstr>
      <vt:lpstr>Solve for Work Input (Wi)</vt:lpstr>
      <vt:lpstr>Efficiency Related Equations</vt:lpstr>
      <vt:lpstr>Calculation Example #1</vt:lpstr>
      <vt:lpstr>Calculation Example #2</vt:lpstr>
      <vt:lpstr>Calculation Example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Rearranging Kinetic Energy Equation</dc:title>
  <dc:creator>Berger, Jerry</dc:creator>
  <cp:lastModifiedBy>Berger, Jerry</cp:lastModifiedBy>
  <cp:revision>115</cp:revision>
  <dcterms:created xsi:type="dcterms:W3CDTF">2021-09-23T18:00:58Z</dcterms:created>
  <dcterms:modified xsi:type="dcterms:W3CDTF">2021-11-09T18:49:44Z</dcterms:modified>
</cp:coreProperties>
</file>